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1" r:id="rId6"/>
    <p:sldId id="262" r:id="rId7"/>
    <p:sldId id="277" r:id="rId8"/>
    <p:sldId id="278" r:id="rId9"/>
    <p:sldId id="263" r:id="rId10"/>
    <p:sldId id="279" r:id="rId11"/>
    <p:sldId id="264" r:id="rId12"/>
    <p:sldId id="265" r:id="rId13"/>
    <p:sldId id="266" r:id="rId14"/>
    <p:sldId id="267" r:id="rId15"/>
    <p:sldId id="275" r:id="rId16"/>
    <p:sldId id="268" r:id="rId17"/>
    <p:sldId id="269" r:id="rId18"/>
    <p:sldId id="270" r:id="rId19"/>
    <p:sldId id="272" r:id="rId20"/>
    <p:sldId id="273" r:id="rId21"/>
    <p:sldId id="274"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934"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6156-E512-56DE-529A-637718DE02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B4E3BD-C196-A782-6AA3-C284F5502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D89335-0DDC-6477-6F31-658B2168E7DA}"/>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5" name="Footer Placeholder 4">
            <a:extLst>
              <a:ext uri="{FF2B5EF4-FFF2-40B4-BE49-F238E27FC236}">
                <a16:creationId xmlns:a16="http://schemas.microsoft.com/office/drawing/2014/main" id="{DED3DE45-4FD3-8BE7-C814-5240DDC19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8CDFC-8E2F-22A2-EA76-08D95C578E52}"/>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50023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5890-F997-3323-04E9-3CE2E337BD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8535AF-72D5-DE35-A432-414A658014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4B6DF-B0AA-4BDF-04D7-07441708164A}"/>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5" name="Footer Placeholder 4">
            <a:extLst>
              <a:ext uri="{FF2B5EF4-FFF2-40B4-BE49-F238E27FC236}">
                <a16:creationId xmlns:a16="http://schemas.microsoft.com/office/drawing/2014/main" id="{B00681BE-A211-2D76-4971-09F67176A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8F843-CAAA-EE34-BDCD-8E937DAEDA64}"/>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382009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1A0D0-AE8C-340E-410B-001C020BCE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37AD8-DB41-C6C6-3AE5-C2FD5BDD75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8FC33-09DF-F78D-6789-D741E32546DD}"/>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5" name="Footer Placeholder 4">
            <a:extLst>
              <a:ext uri="{FF2B5EF4-FFF2-40B4-BE49-F238E27FC236}">
                <a16:creationId xmlns:a16="http://schemas.microsoft.com/office/drawing/2014/main" id="{E17C3CC6-13BD-CEC6-9833-F4C2DDED2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10678-8DD7-1D89-19B5-4B19BC629138}"/>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385394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43DE-AE3D-B09A-7418-BF8D6542E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E5EB40-C804-56A6-4E09-16652533A8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DF877-D577-BA3B-92B7-FCEF775E05EC}"/>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5" name="Footer Placeholder 4">
            <a:extLst>
              <a:ext uri="{FF2B5EF4-FFF2-40B4-BE49-F238E27FC236}">
                <a16:creationId xmlns:a16="http://schemas.microsoft.com/office/drawing/2014/main" id="{2C41B953-3098-11F6-9697-C5E1FE581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9E917-D212-2823-FDA8-0A8C23808D94}"/>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3753981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AB8C-5F40-E107-8996-75224A9637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6FC03F-E5BE-969D-E35E-799C16F2B4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B6613-A01A-1049-0C94-D141E8173A3E}"/>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5" name="Footer Placeholder 4">
            <a:extLst>
              <a:ext uri="{FF2B5EF4-FFF2-40B4-BE49-F238E27FC236}">
                <a16:creationId xmlns:a16="http://schemas.microsoft.com/office/drawing/2014/main" id="{C21D8759-A4C5-9D8F-5FAD-58986E6DE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141D5-8806-E496-98E6-DD53976685F0}"/>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416026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59C91-EEE6-D47C-43B6-E742AFAEFB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B22D1-EDF1-1C72-D3CA-366D324CF3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771D8E-A4D7-E27A-93F2-45203BB66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31FFE9-8B6A-C80F-F73B-F66598B736CF}"/>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6" name="Footer Placeholder 5">
            <a:extLst>
              <a:ext uri="{FF2B5EF4-FFF2-40B4-BE49-F238E27FC236}">
                <a16:creationId xmlns:a16="http://schemas.microsoft.com/office/drawing/2014/main" id="{0E199F5F-6BD7-9A60-DD5D-E4B1ABBD7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0E27A-3239-6B4C-7F59-134530418049}"/>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113452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08B5-D601-BF7D-8DC4-3D12651509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60DBD2-3897-384B-3EA1-171FF0A23A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5D438-8002-C058-155F-F204539E24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F65DA7-599E-0BFA-EAD1-F866D9010B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A682B-8BB7-8012-DBE0-87CB14FCDA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DFB29D-9F62-DB93-4026-F825F764DED3}"/>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8" name="Footer Placeholder 7">
            <a:extLst>
              <a:ext uri="{FF2B5EF4-FFF2-40B4-BE49-F238E27FC236}">
                <a16:creationId xmlns:a16="http://schemas.microsoft.com/office/drawing/2014/main" id="{2A9A6D54-96A2-34BF-E5AE-CC7ABA44EE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361DCB-710B-9420-97A8-DA672E907798}"/>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364425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48EF-52D5-7A4F-FED9-0E96BC8BC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0D2C38-DD7A-9E60-BD4B-FD9D01C0E6CC}"/>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4" name="Footer Placeholder 3">
            <a:extLst>
              <a:ext uri="{FF2B5EF4-FFF2-40B4-BE49-F238E27FC236}">
                <a16:creationId xmlns:a16="http://schemas.microsoft.com/office/drawing/2014/main" id="{C0D303DD-D6F6-0922-5E0F-735F91B63F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6D8B4-A51F-7C72-9F8D-5A8596B6805B}"/>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334264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4806F-C5F5-1307-7021-A3284F8144F4}"/>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3" name="Footer Placeholder 2">
            <a:extLst>
              <a:ext uri="{FF2B5EF4-FFF2-40B4-BE49-F238E27FC236}">
                <a16:creationId xmlns:a16="http://schemas.microsoft.com/office/drawing/2014/main" id="{61847C87-C3C4-2A55-D10E-756DBC5E35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1BD5AA-B1E7-49E9-C613-7B9C829E98D9}"/>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19646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71CA-00ED-EFE1-0BBC-3F28072A0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A2FCC-D46B-9FFF-37E3-2D7928FD2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C1146C-C622-C1E5-607A-19BDCBC12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E921C-7C79-0B9A-E6EB-8A261BE5D20C}"/>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6" name="Footer Placeholder 5">
            <a:extLst>
              <a:ext uri="{FF2B5EF4-FFF2-40B4-BE49-F238E27FC236}">
                <a16:creationId xmlns:a16="http://schemas.microsoft.com/office/drawing/2014/main" id="{7E0A2C94-B49C-AB89-5378-11AB14B15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7ED5E-4362-1DEC-D9D9-EFCD871DD7D4}"/>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5302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A7B2-516B-0088-2E15-B67AEF84BB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95E7F-2E74-AAE2-F7C4-33900DA52F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4E20AB-699E-A483-EE66-478AEF55B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60B66-B489-5512-CD63-EF0322CCDFAA}"/>
              </a:ext>
            </a:extLst>
          </p:cNvPr>
          <p:cNvSpPr>
            <a:spLocks noGrp="1"/>
          </p:cNvSpPr>
          <p:nvPr>
            <p:ph type="dt" sz="half" idx="10"/>
          </p:nvPr>
        </p:nvSpPr>
        <p:spPr/>
        <p:txBody>
          <a:bodyPr/>
          <a:lstStyle/>
          <a:p>
            <a:fld id="{A65140E5-61BD-4717-95F1-2DEFB2C92CE9}" type="datetimeFigureOut">
              <a:rPr lang="en-US" smtClean="0"/>
              <a:t>10/3/2023</a:t>
            </a:fld>
            <a:endParaRPr lang="en-US"/>
          </a:p>
        </p:txBody>
      </p:sp>
      <p:sp>
        <p:nvSpPr>
          <p:cNvPr id="6" name="Footer Placeholder 5">
            <a:extLst>
              <a:ext uri="{FF2B5EF4-FFF2-40B4-BE49-F238E27FC236}">
                <a16:creationId xmlns:a16="http://schemas.microsoft.com/office/drawing/2014/main" id="{1FA626AC-770E-80BA-43AB-A11D3B80F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A99DA-CA87-50A1-EB8A-0D9DB0E5244C}"/>
              </a:ext>
            </a:extLst>
          </p:cNvPr>
          <p:cNvSpPr>
            <a:spLocks noGrp="1"/>
          </p:cNvSpPr>
          <p:nvPr>
            <p:ph type="sldNum" sz="quarter" idx="12"/>
          </p:nvPr>
        </p:nvSpPr>
        <p:spPr/>
        <p:txBody>
          <a:bodyPr/>
          <a:lstStyle/>
          <a:p>
            <a:fld id="{C497771C-9AC7-4214-8B35-38E07293D8D2}" type="slidenum">
              <a:rPr lang="en-US" smtClean="0"/>
              <a:t>‹#›</a:t>
            </a:fld>
            <a:endParaRPr lang="en-US"/>
          </a:p>
        </p:txBody>
      </p:sp>
    </p:spTree>
    <p:extLst>
      <p:ext uri="{BB962C8B-B14F-4D97-AF65-F5344CB8AC3E}">
        <p14:creationId xmlns:p14="http://schemas.microsoft.com/office/powerpoint/2010/main" val="4263422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F0075D-BAFD-63A7-0BD8-9B51D3FCB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B7BE99-C2B4-1E3A-A1CF-98B54EEB1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689DF-87B0-CD7A-82FF-1C38C4687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140E5-61BD-4717-95F1-2DEFB2C92CE9}" type="datetimeFigureOut">
              <a:rPr lang="en-US" smtClean="0"/>
              <a:t>10/3/2023</a:t>
            </a:fld>
            <a:endParaRPr lang="en-US"/>
          </a:p>
        </p:txBody>
      </p:sp>
      <p:sp>
        <p:nvSpPr>
          <p:cNvPr id="5" name="Footer Placeholder 4">
            <a:extLst>
              <a:ext uri="{FF2B5EF4-FFF2-40B4-BE49-F238E27FC236}">
                <a16:creationId xmlns:a16="http://schemas.microsoft.com/office/drawing/2014/main" id="{94261812-169D-7CCF-F51E-3F228585F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392E4B-A960-DD7F-9E19-C4E4E60F7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7771C-9AC7-4214-8B35-38E07293D8D2}" type="slidenum">
              <a:rPr lang="en-US" smtClean="0"/>
              <a:t>‹#›</a:t>
            </a:fld>
            <a:endParaRPr lang="en-US"/>
          </a:p>
        </p:txBody>
      </p:sp>
    </p:spTree>
    <p:extLst>
      <p:ext uri="{BB962C8B-B14F-4D97-AF65-F5344CB8AC3E}">
        <p14:creationId xmlns:p14="http://schemas.microsoft.com/office/powerpoint/2010/main" val="3509316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8510A3BE-D38E-B4B3-2683-AF0B51C8AE8C}"/>
              </a:ext>
            </a:extLst>
          </p:cNvPr>
          <p:cNvSpPr>
            <a:spLocks noGrp="1"/>
          </p:cNvSpPr>
          <p:nvPr>
            <p:ph type="ctrTitle"/>
          </p:nvPr>
        </p:nvSpPr>
        <p:spPr>
          <a:xfrm>
            <a:off x="903441" y="829343"/>
            <a:ext cx="4561369" cy="824973"/>
          </a:xfrm>
        </p:spPr>
        <p:txBody>
          <a:bodyPr anchor="b">
            <a:normAutofit/>
          </a:bodyPr>
          <a:lstStyle/>
          <a:p>
            <a:r>
              <a:rPr lang="en-US" sz="3200" dirty="0">
                <a:solidFill>
                  <a:srgbClr val="595959"/>
                </a:solidFill>
              </a:rPr>
              <a:t>PRIVATE EVENTS </a:t>
            </a:r>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1453947" y="5055771"/>
            <a:ext cx="4561369" cy="972886"/>
          </a:xfrm>
        </p:spPr>
        <p:txBody>
          <a:bodyPr anchor="t">
            <a:normAutofit/>
          </a:bodyPr>
          <a:lstStyle/>
          <a:p>
            <a:r>
              <a:rPr lang="en-US" sz="1400" dirty="0">
                <a:solidFill>
                  <a:srgbClr val="595959"/>
                </a:solidFill>
              </a:rPr>
              <a:t>5010 NE 2</a:t>
            </a:r>
            <a:r>
              <a:rPr lang="en-US" sz="1400" baseline="30000" dirty="0">
                <a:solidFill>
                  <a:srgbClr val="595959"/>
                </a:solidFill>
              </a:rPr>
              <a:t>ND</a:t>
            </a:r>
            <a:r>
              <a:rPr lang="en-US" sz="1400" dirty="0">
                <a:solidFill>
                  <a:srgbClr val="595959"/>
                </a:solidFill>
              </a:rPr>
              <a:t> Ave Unit 201</a:t>
            </a:r>
          </a:p>
          <a:p>
            <a:r>
              <a:rPr lang="en-US" sz="1400" dirty="0">
                <a:solidFill>
                  <a:srgbClr val="595959"/>
                </a:solidFill>
              </a:rPr>
              <a:t>Miami, FL 33137</a:t>
            </a:r>
          </a:p>
          <a:p>
            <a:r>
              <a:rPr lang="en-US" sz="1400" dirty="0">
                <a:solidFill>
                  <a:srgbClr val="595959"/>
                </a:solidFill>
              </a:rPr>
              <a:t>786 | 391 | 5480</a:t>
            </a:r>
          </a:p>
        </p:txBody>
      </p:sp>
      <p:pic>
        <p:nvPicPr>
          <p:cNvPr id="4" name="Picture 3" descr="A black and white logo&#10;&#10;Description automatically generated">
            <a:extLst>
              <a:ext uri="{FF2B5EF4-FFF2-40B4-BE49-F238E27FC236}">
                <a16:creationId xmlns:a16="http://schemas.microsoft.com/office/drawing/2014/main" id="{9D44AB6B-4404-88B2-46D8-F1FDBFE7B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0935" y="2553061"/>
            <a:ext cx="4018430" cy="1751877"/>
          </a:xfrm>
          <a:prstGeom prst="rect">
            <a:avLst/>
          </a:prstGeom>
        </p:spPr>
      </p:pic>
      <p:sp>
        <p:nvSpPr>
          <p:cNvPr id="6" name="TextBox 5">
            <a:extLst>
              <a:ext uri="{FF2B5EF4-FFF2-40B4-BE49-F238E27FC236}">
                <a16:creationId xmlns:a16="http://schemas.microsoft.com/office/drawing/2014/main" id="{B222D755-EBF1-A0D1-1077-AFCD9A13A41D}"/>
              </a:ext>
            </a:extLst>
          </p:cNvPr>
          <p:cNvSpPr txBox="1"/>
          <p:nvPr/>
        </p:nvSpPr>
        <p:spPr>
          <a:xfrm>
            <a:off x="1288402" y="2754879"/>
            <a:ext cx="4807598" cy="1200329"/>
          </a:xfrm>
          <a:prstGeom prst="rect">
            <a:avLst/>
          </a:prstGeom>
          <a:noFill/>
        </p:spPr>
        <p:txBody>
          <a:bodyPr wrap="square">
            <a:spAutoFit/>
          </a:bodyPr>
          <a:lstStyle/>
          <a:p>
            <a:r>
              <a:rPr lang="en-US" b="0" i="0" dirty="0" err="1">
                <a:solidFill>
                  <a:srgbClr val="212529"/>
                </a:solidFill>
                <a:effectLst/>
                <a:latin typeface="arimo-regular"/>
              </a:rPr>
              <a:t>Branja</a:t>
            </a:r>
            <a:r>
              <a:rPr lang="en-US" b="0" i="0" dirty="0">
                <a:solidFill>
                  <a:srgbClr val="212529"/>
                </a:solidFill>
                <a:effectLst/>
                <a:latin typeface="arimo-regular"/>
              </a:rPr>
              <a:t> is Hebrew slang, originating from the word for tree branch, which translates to ‘a circle of friends.’ </a:t>
            </a:r>
            <a:r>
              <a:rPr lang="en-US" b="0" i="0" dirty="0" err="1">
                <a:solidFill>
                  <a:srgbClr val="212529"/>
                </a:solidFill>
                <a:effectLst/>
                <a:latin typeface="arimo-regular"/>
              </a:rPr>
              <a:t>Branja’s</a:t>
            </a:r>
            <a:r>
              <a:rPr lang="en-US" b="0" i="0" dirty="0">
                <a:solidFill>
                  <a:srgbClr val="212529"/>
                </a:solidFill>
                <a:effectLst/>
                <a:latin typeface="arimo-regular"/>
              </a:rPr>
              <a:t> intimate setting offers an ideal place to share plates and explore new flavors.”</a:t>
            </a:r>
            <a:endParaRPr lang="en-US" dirty="0"/>
          </a:p>
        </p:txBody>
      </p:sp>
    </p:spTree>
    <p:extLst>
      <p:ext uri="{BB962C8B-B14F-4D97-AF65-F5344CB8AC3E}">
        <p14:creationId xmlns:p14="http://schemas.microsoft.com/office/powerpoint/2010/main" val="4165541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886407" y="1551953"/>
            <a:ext cx="5085187" cy="4393325"/>
          </a:xfrm>
        </p:spPr>
        <p:txBody>
          <a:bodyPr anchor="t">
            <a:normAutofit/>
          </a:bodyPr>
          <a:lstStyle/>
          <a:p>
            <a:pPr algn="l"/>
            <a:r>
              <a:rPr lang="en-US" sz="1400" dirty="0">
                <a:solidFill>
                  <a:srgbClr val="595959"/>
                </a:solidFill>
              </a:rPr>
              <a:t>PALAPA AT UPPER BUENA VISTA </a:t>
            </a:r>
          </a:p>
          <a:p>
            <a:pPr algn="l"/>
            <a:r>
              <a:rPr lang="en-US" sz="1100" b="0" i="0" dirty="0">
                <a:solidFill>
                  <a:srgbClr val="000000"/>
                </a:solidFill>
                <a:effectLst/>
                <a:latin typeface="Poppins" panose="020B0502040204020203" pitchFamily="2" charset="0"/>
              </a:rPr>
              <a:t>Upper Buena Vista’s signature venue. Interfacing nature and celebration as catalysts for culture, intimacy &amp; a re-imagining of how we come together.</a:t>
            </a:r>
            <a:endParaRPr lang="en-US" sz="1400" dirty="0">
              <a:solidFill>
                <a:srgbClr val="595959"/>
              </a:solidFill>
            </a:endParaRPr>
          </a:p>
          <a:p>
            <a:pPr algn="l"/>
            <a:endParaRPr lang="en-US" sz="1400" b="1" dirty="0">
              <a:solidFill>
                <a:srgbClr val="595959"/>
              </a:solidFill>
            </a:endParaRPr>
          </a:p>
          <a:p>
            <a:pPr algn="l"/>
            <a:r>
              <a:rPr lang="en-US" sz="1400" b="1" dirty="0">
                <a:solidFill>
                  <a:srgbClr val="595959"/>
                </a:solidFill>
              </a:rPr>
              <a:t>PALAPA </a:t>
            </a:r>
          </a:p>
          <a:p>
            <a:pPr algn="l"/>
            <a:r>
              <a:rPr lang="en-US" sz="1400" dirty="0">
                <a:solidFill>
                  <a:srgbClr val="595959"/>
                </a:solidFill>
              </a:rPr>
              <a:t>Venue Style 		Indoor | Outdoor</a:t>
            </a:r>
          </a:p>
          <a:p>
            <a:pPr algn="l"/>
            <a:endParaRPr lang="en-US" sz="1400" dirty="0">
              <a:solidFill>
                <a:srgbClr val="595959"/>
              </a:solidFill>
            </a:endParaRPr>
          </a:p>
          <a:p>
            <a:pPr algn="l"/>
            <a:r>
              <a:rPr lang="en-US" sz="1400" dirty="0">
                <a:solidFill>
                  <a:srgbClr val="595959"/>
                </a:solidFill>
              </a:rPr>
              <a:t>Event Style  		Corporate, Social, Wedding &amp; Reception</a:t>
            </a:r>
          </a:p>
          <a:p>
            <a:pPr algn="l"/>
            <a:endParaRPr lang="en-US" sz="1400" dirty="0">
              <a:solidFill>
                <a:srgbClr val="595959"/>
              </a:solidFill>
            </a:endParaRPr>
          </a:p>
          <a:p>
            <a:pPr algn="l"/>
            <a:r>
              <a:rPr lang="en-US" sz="1400" dirty="0">
                <a:solidFill>
                  <a:srgbClr val="595959"/>
                </a:solidFill>
              </a:rPr>
              <a:t>Capacity		113-250 guest max</a:t>
            </a:r>
          </a:p>
          <a:p>
            <a:pPr algn="l"/>
            <a:endParaRPr lang="en-US" sz="1400" dirty="0">
              <a:solidFill>
                <a:srgbClr val="595959"/>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pic>
        <p:nvPicPr>
          <p:cNvPr id="3074" name="Picture 2" descr="Image Of Palapa at Upper Buena Vista">
            <a:extLst>
              <a:ext uri="{FF2B5EF4-FFF2-40B4-BE49-F238E27FC236}">
                <a16:creationId xmlns:a16="http://schemas.microsoft.com/office/drawing/2014/main" id="{41174A39-2D2B-935A-BC6C-287951C50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925"/>
          <a:stretch/>
        </p:blipFill>
        <p:spPr bwMode="auto">
          <a:xfrm>
            <a:off x="6220407" y="0"/>
            <a:ext cx="59715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ovided by Tripadvisor">
            <a:extLst>
              <a:ext uri="{FF2B5EF4-FFF2-40B4-BE49-F238E27FC236}">
                <a16:creationId xmlns:a16="http://schemas.microsoft.com/office/drawing/2014/main" id="{B1BF7212-45CC-A35B-2577-6B76785B2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407" y="839721"/>
            <a:ext cx="1116622" cy="55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4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 name="Picture 1" descr="A black and white logo&#10;&#10;Description automatically generated">
            <a:extLst>
              <a:ext uri="{FF2B5EF4-FFF2-40B4-BE49-F238E27FC236}">
                <a16:creationId xmlns:a16="http://schemas.microsoft.com/office/drawing/2014/main" id="{89593932-E44F-C6C2-C8B9-EE8C0F5BC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72" y="832994"/>
            <a:ext cx="1694517" cy="738743"/>
          </a:xfrm>
          <a:prstGeom prst="rect">
            <a:avLst/>
          </a:prstGeom>
        </p:spPr>
      </p:pic>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pic>
        <p:nvPicPr>
          <p:cNvPr id="6146" name="Picture 2">
            <a:extLst>
              <a:ext uri="{FF2B5EF4-FFF2-40B4-BE49-F238E27FC236}">
                <a16:creationId xmlns:a16="http://schemas.microsoft.com/office/drawing/2014/main" id="{946BD1E3-8863-9475-C0A4-72E86F688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1718931"/>
            <a:ext cx="10569575" cy="4170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itle 1">
            <a:extLst>
              <a:ext uri="{FF2B5EF4-FFF2-40B4-BE49-F238E27FC236}">
                <a16:creationId xmlns:a16="http://schemas.microsoft.com/office/drawing/2014/main" id="{0F1DC5D1-C238-0EEA-4319-65DCFF5B87A3}"/>
              </a:ext>
            </a:extLst>
          </p:cNvPr>
          <p:cNvSpPr>
            <a:spLocks noGrp="1"/>
          </p:cNvSpPr>
          <p:nvPr>
            <p:ph type="ctrTitle"/>
          </p:nvPr>
        </p:nvSpPr>
        <p:spPr>
          <a:xfrm>
            <a:off x="685799" y="5963441"/>
            <a:ext cx="4660641" cy="824973"/>
          </a:xfrm>
        </p:spPr>
        <p:txBody>
          <a:bodyPr anchor="b">
            <a:normAutofit/>
          </a:bodyPr>
          <a:lstStyle/>
          <a:p>
            <a:r>
              <a:rPr lang="en-US" sz="2400" dirty="0">
                <a:solidFill>
                  <a:srgbClr val="595959"/>
                </a:solidFill>
              </a:rPr>
              <a:t>CATHEDRAL TERRACE FLOOR PLAN</a:t>
            </a:r>
          </a:p>
        </p:txBody>
      </p:sp>
    </p:spTree>
    <p:extLst>
      <p:ext uri="{BB962C8B-B14F-4D97-AF65-F5344CB8AC3E}">
        <p14:creationId xmlns:p14="http://schemas.microsoft.com/office/powerpoint/2010/main" val="13327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 name="Picture 1" descr="A black and white logo&#10;&#10;Description automatically generated">
            <a:extLst>
              <a:ext uri="{FF2B5EF4-FFF2-40B4-BE49-F238E27FC236}">
                <a16:creationId xmlns:a16="http://schemas.microsoft.com/office/drawing/2014/main" id="{89593932-E44F-C6C2-C8B9-EE8C0F5BC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72" y="860986"/>
            <a:ext cx="1694517" cy="738743"/>
          </a:xfrm>
          <a:prstGeom prst="rect">
            <a:avLst/>
          </a:prstGeom>
        </p:spPr>
      </p:pic>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7" name="Title 1">
            <a:extLst>
              <a:ext uri="{FF2B5EF4-FFF2-40B4-BE49-F238E27FC236}">
                <a16:creationId xmlns:a16="http://schemas.microsoft.com/office/drawing/2014/main" id="{0F1DC5D1-C238-0EEA-4319-65DCFF5B87A3}"/>
              </a:ext>
            </a:extLst>
          </p:cNvPr>
          <p:cNvSpPr>
            <a:spLocks noGrp="1"/>
          </p:cNvSpPr>
          <p:nvPr>
            <p:ph type="ctrTitle"/>
          </p:nvPr>
        </p:nvSpPr>
        <p:spPr>
          <a:xfrm>
            <a:off x="827314" y="1599729"/>
            <a:ext cx="4660641" cy="824973"/>
          </a:xfrm>
        </p:spPr>
        <p:txBody>
          <a:bodyPr anchor="b">
            <a:normAutofit/>
          </a:bodyPr>
          <a:lstStyle/>
          <a:p>
            <a:pPr algn="l"/>
            <a:r>
              <a:rPr lang="en-US" sz="2400" dirty="0">
                <a:solidFill>
                  <a:srgbClr val="595959"/>
                </a:solidFill>
              </a:rPr>
              <a:t>TOM’S CHEFS TABLE </a:t>
            </a:r>
          </a:p>
        </p:txBody>
      </p:sp>
      <p:pic>
        <p:nvPicPr>
          <p:cNvPr id="3" name="Picture 2" descr="industrial dining area.">
            <a:extLst>
              <a:ext uri="{FF2B5EF4-FFF2-40B4-BE49-F238E27FC236}">
                <a16:creationId xmlns:a16="http://schemas.microsoft.com/office/drawing/2014/main" id="{29771308-61EA-D242-C4C4-B3A480860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45" t="15625" r="26692" b="-9069"/>
          <a:stretch/>
        </p:blipFill>
        <p:spPr bwMode="auto">
          <a:xfrm>
            <a:off x="6173755" y="0"/>
            <a:ext cx="6018245" cy="75951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8EA2C7-8E9C-1112-4E6B-E79BE23C16AD}"/>
              </a:ext>
            </a:extLst>
          </p:cNvPr>
          <p:cNvSpPr txBox="1"/>
          <p:nvPr/>
        </p:nvSpPr>
        <p:spPr>
          <a:xfrm>
            <a:off x="827314" y="2546327"/>
            <a:ext cx="5268686" cy="2862322"/>
          </a:xfrm>
          <a:prstGeom prst="rect">
            <a:avLst/>
          </a:prstGeom>
          <a:noFill/>
        </p:spPr>
        <p:txBody>
          <a:bodyPr wrap="square">
            <a:spAutoFit/>
          </a:bodyPr>
          <a:lstStyle/>
          <a:p>
            <a:pPr algn="l"/>
            <a:r>
              <a:rPr lang="en-US" b="0" i="0" dirty="0">
                <a:solidFill>
                  <a:srgbClr val="3B3B3B"/>
                </a:solidFill>
                <a:effectLst/>
                <a:latin typeface="garamond-premier-pro"/>
              </a:rPr>
              <a:t>The 12-seat Chef’s Table offers an omakase-style seatings for guests with a side of retro Miami — the iconic bar from the Delano Hotel’s Florida Room, designed by Lenny Kravitz, is repurposed as the Chef’s Table. </a:t>
            </a:r>
          </a:p>
          <a:p>
            <a:pPr algn="l"/>
            <a:endParaRPr lang="en-US" b="0" i="0" dirty="0">
              <a:solidFill>
                <a:srgbClr val="3B3B3B"/>
              </a:solidFill>
              <a:effectLst/>
              <a:latin typeface="garamond-premier-pro"/>
            </a:endParaRPr>
          </a:p>
          <a:p>
            <a:pPr algn="l"/>
            <a:r>
              <a:rPr lang="en-US" b="0" i="0" dirty="0">
                <a:solidFill>
                  <a:srgbClr val="3B3B3B"/>
                </a:solidFill>
                <a:effectLst/>
                <a:latin typeface="garamond-premier-pro"/>
              </a:rPr>
              <a:t>Recommended capacity: </a:t>
            </a:r>
          </a:p>
          <a:p>
            <a:pPr algn="l"/>
            <a:r>
              <a:rPr lang="en-US" dirty="0">
                <a:solidFill>
                  <a:srgbClr val="3B3B3B"/>
                </a:solidFill>
                <a:latin typeface="garamond-premier-pro"/>
              </a:rPr>
              <a:t>S</a:t>
            </a:r>
            <a:r>
              <a:rPr lang="en-US" b="0" i="0" dirty="0">
                <a:solidFill>
                  <a:srgbClr val="3B3B3B"/>
                </a:solidFill>
                <a:effectLst/>
                <a:latin typeface="garamond-premier-pro"/>
              </a:rPr>
              <a:t>eats up to 14 guests </a:t>
            </a:r>
          </a:p>
          <a:p>
            <a:pPr algn="l"/>
            <a:r>
              <a:rPr lang="en-US" dirty="0">
                <a:solidFill>
                  <a:srgbClr val="3B3B3B"/>
                </a:solidFill>
                <a:latin typeface="garamond-premier-pro"/>
              </a:rPr>
              <a:t>Cocktail up to 20 guests </a:t>
            </a:r>
          </a:p>
          <a:p>
            <a:pPr algn="l"/>
            <a:endParaRPr lang="en-US" b="0" i="0" dirty="0">
              <a:effectLst/>
              <a:latin typeface="Barlow" panose="020F0502020204030204" pitchFamily="2" charset="0"/>
            </a:endParaRPr>
          </a:p>
        </p:txBody>
      </p:sp>
    </p:spTree>
    <p:extLst>
      <p:ext uri="{BB962C8B-B14F-4D97-AF65-F5344CB8AC3E}">
        <p14:creationId xmlns:p14="http://schemas.microsoft.com/office/powerpoint/2010/main" val="247695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7" name="Title 1">
            <a:extLst>
              <a:ext uri="{FF2B5EF4-FFF2-40B4-BE49-F238E27FC236}">
                <a16:creationId xmlns:a16="http://schemas.microsoft.com/office/drawing/2014/main" id="{0F1DC5D1-C238-0EEA-4319-65DCFF5B87A3}"/>
              </a:ext>
            </a:extLst>
          </p:cNvPr>
          <p:cNvSpPr>
            <a:spLocks noGrp="1"/>
          </p:cNvSpPr>
          <p:nvPr>
            <p:ph type="ctrTitle"/>
          </p:nvPr>
        </p:nvSpPr>
        <p:spPr>
          <a:xfrm>
            <a:off x="979715" y="1141978"/>
            <a:ext cx="4660641" cy="824973"/>
          </a:xfrm>
        </p:spPr>
        <p:txBody>
          <a:bodyPr anchor="b">
            <a:normAutofit/>
          </a:bodyPr>
          <a:lstStyle/>
          <a:p>
            <a:pPr algn="l"/>
            <a:r>
              <a:rPr lang="en-US" sz="2400" dirty="0">
                <a:solidFill>
                  <a:srgbClr val="595959"/>
                </a:solidFill>
              </a:rPr>
              <a:t>UPPER LOFT </a:t>
            </a:r>
          </a:p>
        </p:txBody>
      </p:sp>
      <p:sp>
        <p:nvSpPr>
          <p:cNvPr id="5" name="TextBox 4">
            <a:extLst>
              <a:ext uri="{FF2B5EF4-FFF2-40B4-BE49-F238E27FC236}">
                <a16:creationId xmlns:a16="http://schemas.microsoft.com/office/drawing/2014/main" id="{47F74F5A-D648-EEEE-8784-93F1D40402CD}"/>
              </a:ext>
            </a:extLst>
          </p:cNvPr>
          <p:cNvSpPr txBox="1"/>
          <p:nvPr/>
        </p:nvSpPr>
        <p:spPr>
          <a:xfrm>
            <a:off x="907137" y="2026502"/>
            <a:ext cx="6551868" cy="3970318"/>
          </a:xfrm>
          <a:prstGeom prst="rect">
            <a:avLst/>
          </a:prstGeom>
          <a:noFill/>
        </p:spPr>
        <p:txBody>
          <a:bodyPr wrap="square">
            <a:spAutoFit/>
          </a:bodyPr>
          <a:lstStyle/>
          <a:p>
            <a:r>
              <a:rPr lang="en-US" dirty="0">
                <a:solidFill>
                  <a:schemeClr val="bg2">
                    <a:lumMod val="50000"/>
                  </a:schemeClr>
                </a:solidFill>
              </a:rPr>
              <a:t>Upper Loft is our secretly Community Residence Space, a private room located within Upper Buena Vista gem. Step in the warm nostalgia of this iconic set up, staged with carefully curated pieces that evoke an era of timeless style. </a:t>
            </a:r>
          </a:p>
          <a:p>
            <a:r>
              <a:rPr lang="en-US" dirty="0">
                <a:solidFill>
                  <a:schemeClr val="bg2">
                    <a:lumMod val="50000"/>
                  </a:schemeClr>
                </a:solidFill>
              </a:rPr>
              <a:t>Here's a great arrangement to create special memories.</a:t>
            </a:r>
          </a:p>
          <a:p>
            <a:r>
              <a:rPr lang="en-US" dirty="0">
                <a:solidFill>
                  <a:schemeClr val="bg2">
                    <a:lumMod val="50000"/>
                  </a:schemeClr>
                </a:solidFill>
              </a:rPr>
              <a:t> It's designed with your comfort in mind, making it a perfect place to customize your stay and host your loved ones. Whether you want to have movie nights, small celebrations, deep conversations, or anything else, this space is ideal for it. </a:t>
            </a:r>
          </a:p>
          <a:p>
            <a:pPr algn="l"/>
            <a:endParaRPr lang="en-US" b="0" i="0" dirty="0">
              <a:solidFill>
                <a:srgbClr val="3B3B3B"/>
              </a:solidFill>
              <a:effectLst/>
              <a:latin typeface="garamond-premier-pro"/>
            </a:endParaRPr>
          </a:p>
          <a:p>
            <a:pPr algn="l"/>
            <a:r>
              <a:rPr lang="en-US" b="0" i="0" dirty="0">
                <a:solidFill>
                  <a:srgbClr val="3B3B3B"/>
                </a:solidFill>
                <a:effectLst/>
                <a:latin typeface="garamond-premier-pro"/>
              </a:rPr>
              <a:t>Recommended capacity: </a:t>
            </a:r>
          </a:p>
          <a:p>
            <a:pPr algn="l"/>
            <a:r>
              <a:rPr lang="en-US" dirty="0">
                <a:solidFill>
                  <a:srgbClr val="3B3B3B"/>
                </a:solidFill>
                <a:latin typeface="garamond-premier-pro"/>
              </a:rPr>
              <a:t>S</a:t>
            </a:r>
            <a:r>
              <a:rPr lang="en-US" b="0" i="0" dirty="0">
                <a:solidFill>
                  <a:srgbClr val="3B3B3B"/>
                </a:solidFill>
                <a:effectLst/>
                <a:latin typeface="garamond-premier-pro"/>
              </a:rPr>
              <a:t>eats up to 40 guests </a:t>
            </a:r>
          </a:p>
          <a:p>
            <a:pPr algn="l"/>
            <a:r>
              <a:rPr lang="en-US" dirty="0">
                <a:solidFill>
                  <a:srgbClr val="3B3B3B"/>
                </a:solidFill>
                <a:latin typeface="garamond-premier-pro"/>
              </a:rPr>
              <a:t>Cocktail up to 45 guests </a:t>
            </a:r>
            <a:endParaRPr lang="en-US" b="0" i="0" dirty="0">
              <a:effectLst/>
              <a:latin typeface="Barlow" panose="020F0502020204030204" pitchFamily="2" charset="0"/>
            </a:endParaRPr>
          </a:p>
          <a:p>
            <a:endParaRPr lang="en-US" dirty="0">
              <a:solidFill>
                <a:schemeClr val="bg2">
                  <a:lumMod val="50000"/>
                </a:schemeClr>
              </a:solidFill>
            </a:endParaRPr>
          </a:p>
        </p:txBody>
      </p:sp>
      <p:pic>
        <p:nvPicPr>
          <p:cNvPr id="30" name="Picture 29">
            <a:extLst>
              <a:ext uri="{FF2B5EF4-FFF2-40B4-BE49-F238E27FC236}">
                <a16:creationId xmlns:a16="http://schemas.microsoft.com/office/drawing/2014/main" id="{7AFFD48E-4D59-7712-8608-713E57D6EC99}"/>
              </a:ext>
            </a:extLst>
          </p:cNvPr>
          <p:cNvPicPr>
            <a:picLocks noChangeAspect="1"/>
          </p:cNvPicPr>
          <p:nvPr/>
        </p:nvPicPr>
        <p:blipFill>
          <a:blip r:embed="rId2"/>
          <a:stretch>
            <a:fillRect/>
          </a:stretch>
        </p:blipFill>
        <p:spPr>
          <a:xfrm>
            <a:off x="7923468" y="598223"/>
            <a:ext cx="3820663" cy="5661554"/>
          </a:xfrm>
          <a:prstGeom prst="rect">
            <a:avLst/>
          </a:prstGeom>
        </p:spPr>
      </p:pic>
      <p:grpSp>
        <p:nvGrpSpPr>
          <p:cNvPr id="31" name="Group 30">
            <a:extLst>
              <a:ext uri="{FF2B5EF4-FFF2-40B4-BE49-F238E27FC236}">
                <a16:creationId xmlns:a16="http://schemas.microsoft.com/office/drawing/2014/main" id="{77FB32C0-309D-B47A-09E1-F56E83D0E98C}"/>
              </a:ext>
            </a:extLst>
          </p:cNvPr>
          <p:cNvGrpSpPr/>
          <p:nvPr/>
        </p:nvGrpSpPr>
        <p:grpSpPr>
          <a:xfrm>
            <a:off x="3416366" y="283247"/>
            <a:ext cx="1631950" cy="1112521"/>
            <a:chOff x="0" y="0"/>
            <a:chExt cx="1632046" cy="1113069"/>
          </a:xfrm>
        </p:grpSpPr>
        <p:sp>
          <p:nvSpPr>
            <p:cNvPr id="32" name="Shape 17708">
              <a:extLst>
                <a:ext uri="{FF2B5EF4-FFF2-40B4-BE49-F238E27FC236}">
                  <a16:creationId xmlns:a16="http://schemas.microsoft.com/office/drawing/2014/main" id="{C4A23DE7-E5BE-A67A-FA6A-B6C46FAFAC5D}"/>
                </a:ext>
              </a:extLst>
            </p:cNvPr>
            <p:cNvSpPr/>
            <p:nvPr/>
          </p:nvSpPr>
          <p:spPr>
            <a:xfrm>
              <a:off x="451225" y="95816"/>
              <a:ext cx="138348" cy="215353"/>
            </a:xfrm>
            <a:custGeom>
              <a:avLst/>
              <a:gdLst/>
              <a:ahLst/>
              <a:cxnLst/>
              <a:rect l="0" t="0" r="0" b="0"/>
              <a:pathLst>
                <a:path w="138348" h="215353">
                  <a:moveTo>
                    <a:pt x="47333" y="0"/>
                  </a:moveTo>
                  <a:lnTo>
                    <a:pt x="75314" y="0"/>
                  </a:lnTo>
                  <a:lnTo>
                    <a:pt x="32125" y="163988"/>
                  </a:lnTo>
                  <a:cubicBezTo>
                    <a:pt x="30963" y="168392"/>
                    <a:pt x="30201" y="171695"/>
                    <a:pt x="29824" y="173897"/>
                  </a:cubicBezTo>
                  <a:cubicBezTo>
                    <a:pt x="29439" y="176119"/>
                    <a:pt x="29285" y="178908"/>
                    <a:pt x="29296" y="182319"/>
                  </a:cubicBezTo>
                  <a:cubicBezTo>
                    <a:pt x="29326" y="185726"/>
                    <a:pt x="30417" y="188214"/>
                    <a:pt x="32554" y="189831"/>
                  </a:cubicBezTo>
                  <a:cubicBezTo>
                    <a:pt x="34697" y="191429"/>
                    <a:pt x="37813" y="192227"/>
                    <a:pt x="41904" y="192227"/>
                  </a:cubicBezTo>
                  <a:cubicBezTo>
                    <a:pt x="46631" y="192227"/>
                    <a:pt x="50592" y="191127"/>
                    <a:pt x="53846" y="188924"/>
                  </a:cubicBezTo>
                  <a:cubicBezTo>
                    <a:pt x="57349" y="186525"/>
                    <a:pt x="59934" y="183471"/>
                    <a:pt x="61641" y="179758"/>
                  </a:cubicBezTo>
                  <a:cubicBezTo>
                    <a:pt x="63323" y="176064"/>
                    <a:pt x="65230" y="170203"/>
                    <a:pt x="67339" y="162193"/>
                  </a:cubicBezTo>
                  <a:lnTo>
                    <a:pt x="110058" y="0"/>
                  </a:lnTo>
                  <a:lnTo>
                    <a:pt x="138348" y="0"/>
                  </a:lnTo>
                  <a:lnTo>
                    <a:pt x="96029" y="160684"/>
                  </a:lnTo>
                  <a:cubicBezTo>
                    <a:pt x="93338" y="170897"/>
                    <a:pt x="90193" y="179315"/>
                    <a:pt x="86617" y="185923"/>
                  </a:cubicBezTo>
                  <a:cubicBezTo>
                    <a:pt x="83072" y="192334"/>
                    <a:pt x="78740" y="197735"/>
                    <a:pt x="73583" y="202138"/>
                  </a:cubicBezTo>
                  <a:cubicBezTo>
                    <a:pt x="68424" y="206544"/>
                    <a:pt x="63161" y="209600"/>
                    <a:pt x="57788" y="211304"/>
                  </a:cubicBezTo>
                  <a:cubicBezTo>
                    <a:pt x="52433" y="212991"/>
                    <a:pt x="48089" y="214092"/>
                    <a:pt x="44773" y="214607"/>
                  </a:cubicBezTo>
                  <a:cubicBezTo>
                    <a:pt x="41459" y="215105"/>
                    <a:pt x="38175" y="215353"/>
                    <a:pt x="34906" y="215353"/>
                  </a:cubicBezTo>
                  <a:cubicBezTo>
                    <a:pt x="14195" y="215353"/>
                    <a:pt x="2859" y="207039"/>
                    <a:pt x="874" y="190416"/>
                  </a:cubicBezTo>
                  <a:cubicBezTo>
                    <a:pt x="0" y="184413"/>
                    <a:pt x="947" y="176119"/>
                    <a:pt x="3745" y="165499"/>
                  </a:cubicBezTo>
                  <a:lnTo>
                    <a:pt x="47333"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33" name="Shape 17709">
              <a:extLst>
                <a:ext uri="{FF2B5EF4-FFF2-40B4-BE49-F238E27FC236}">
                  <a16:creationId xmlns:a16="http://schemas.microsoft.com/office/drawing/2014/main" id="{75A86A5D-E529-C8FA-BA73-6D6CDACA88F5}"/>
                </a:ext>
              </a:extLst>
            </p:cNvPr>
            <p:cNvSpPr/>
            <p:nvPr/>
          </p:nvSpPr>
          <p:spPr>
            <a:xfrm>
              <a:off x="558321" y="95816"/>
              <a:ext cx="81949" cy="212049"/>
            </a:xfrm>
            <a:custGeom>
              <a:avLst/>
              <a:gdLst/>
              <a:ahLst/>
              <a:cxnLst/>
              <a:rect l="0" t="0" r="0" b="0"/>
              <a:pathLst>
                <a:path w="81949" h="212049">
                  <a:moveTo>
                    <a:pt x="55848" y="0"/>
                  </a:moveTo>
                  <a:lnTo>
                    <a:pt x="81949" y="0"/>
                  </a:lnTo>
                  <a:lnTo>
                    <a:pt x="81949" y="25826"/>
                  </a:lnTo>
                  <a:lnTo>
                    <a:pt x="77337" y="25826"/>
                  </a:lnTo>
                  <a:lnTo>
                    <a:pt x="60249" y="90706"/>
                  </a:lnTo>
                  <a:lnTo>
                    <a:pt x="78393" y="90706"/>
                  </a:lnTo>
                  <a:lnTo>
                    <a:pt x="81949" y="89891"/>
                  </a:lnTo>
                  <a:lnTo>
                    <a:pt x="81949" y="115932"/>
                  </a:lnTo>
                  <a:lnTo>
                    <a:pt x="81891" y="115945"/>
                  </a:lnTo>
                  <a:lnTo>
                    <a:pt x="53293" y="115945"/>
                  </a:lnTo>
                  <a:lnTo>
                    <a:pt x="27982" y="212049"/>
                  </a:lnTo>
                  <a:lnTo>
                    <a:pt x="0" y="212049"/>
                  </a:lnTo>
                  <a:lnTo>
                    <a:pt x="55848"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34" name="Shape 17710">
              <a:extLst>
                <a:ext uri="{FF2B5EF4-FFF2-40B4-BE49-F238E27FC236}">
                  <a16:creationId xmlns:a16="http://schemas.microsoft.com/office/drawing/2014/main" id="{F8D1E403-EDEE-98B6-6953-1C01E97A2A4B}"/>
                </a:ext>
              </a:extLst>
            </p:cNvPr>
            <p:cNvSpPr/>
            <p:nvPr/>
          </p:nvSpPr>
          <p:spPr>
            <a:xfrm>
              <a:off x="640271" y="95816"/>
              <a:ext cx="54182" cy="115932"/>
            </a:xfrm>
            <a:custGeom>
              <a:avLst/>
              <a:gdLst/>
              <a:ahLst/>
              <a:cxnLst/>
              <a:rect l="0" t="0" r="0" b="0"/>
              <a:pathLst>
                <a:path w="54182" h="115932">
                  <a:moveTo>
                    <a:pt x="0" y="0"/>
                  </a:moveTo>
                  <a:lnTo>
                    <a:pt x="29861" y="0"/>
                  </a:lnTo>
                  <a:cubicBezTo>
                    <a:pt x="41549" y="0"/>
                    <a:pt x="48821" y="2701"/>
                    <a:pt x="51708" y="8100"/>
                  </a:cubicBezTo>
                  <a:cubicBezTo>
                    <a:pt x="54182" y="12718"/>
                    <a:pt x="53560" y="22131"/>
                    <a:pt x="49814" y="36341"/>
                  </a:cubicBezTo>
                  <a:lnTo>
                    <a:pt x="39216" y="76586"/>
                  </a:lnTo>
                  <a:cubicBezTo>
                    <a:pt x="36526" y="86799"/>
                    <a:pt x="34116" y="94363"/>
                    <a:pt x="32004" y="99267"/>
                  </a:cubicBezTo>
                  <a:cubicBezTo>
                    <a:pt x="29896" y="104170"/>
                    <a:pt x="26826" y="108024"/>
                    <a:pt x="22817" y="110830"/>
                  </a:cubicBezTo>
                  <a:lnTo>
                    <a:pt x="0" y="115932"/>
                  </a:lnTo>
                  <a:lnTo>
                    <a:pt x="0" y="89891"/>
                  </a:lnTo>
                  <a:lnTo>
                    <a:pt x="4959" y="88754"/>
                  </a:lnTo>
                  <a:cubicBezTo>
                    <a:pt x="6719" y="87457"/>
                    <a:pt x="8091" y="85005"/>
                    <a:pt x="9040" y="81400"/>
                  </a:cubicBezTo>
                  <a:lnTo>
                    <a:pt x="20908" y="36341"/>
                  </a:lnTo>
                  <a:cubicBezTo>
                    <a:pt x="21961" y="32345"/>
                    <a:pt x="21960" y="29590"/>
                    <a:pt x="20938" y="28082"/>
                  </a:cubicBezTo>
                  <a:cubicBezTo>
                    <a:pt x="19895" y="26590"/>
                    <a:pt x="17224" y="25826"/>
                    <a:pt x="12916" y="25826"/>
                  </a:cubicBezTo>
                  <a:lnTo>
                    <a:pt x="0" y="25826"/>
                  </a:lnTo>
                  <a:lnTo>
                    <a:pt x="0"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35" name="Shape 17711">
              <a:extLst>
                <a:ext uri="{FF2B5EF4-FFF2-40B4-BE49-F238E27FC236}">
                  <a16:creationId xmlns:a16="http://schemas.microsoft.com/office/drawing/2014/main" id="{AE922992-82D2-7C29-4B02-1669BBF3B605}"/>
                </a:ext>
              </a:extLst>
            </p:cNvPr>
            <p:cNvSpPr/>
            <p:nvPr/>
          </p:nvSpPr>
          <p:spPr>
            <a:xfrm>
              <a:off x="660696" y="95816"/>
              <a:ext cx="81952" cy="212049"/>
            </a:xfrm>
            <a:custGeom>
              <a:avLst/>
              <a:gdLst/>
              <a:ahLst/>
              <a:cxnLst/>
              <a:rect l="0" t="0" r="0" b="0"/>
              <a:pathLst>
                <a:path w="81952" h="212049">
                  <a:moveTo>
                    <a:pt x="55849" y="0"/>
                  </a:moveTo>
                  <a:lnTo>
                    <a:pt x="81952" y="0"/>
                  </a:lnTo>
                  <a:lnTo>
                    <a:pt x="81952" y="25826"/>
                  </a:lnTo>
                  <a:lnTo>
                    <a:pt x="77338" y="25826"/>
                  </a:lnTo>
                  <a:lnTo>
                    <a:pt x="60253" y="90706"/>
                  </a:lnTo>
                  <a:lnTo>
                    <a:pt x="78396" y="90706"/>
                  </a:lnTo>
                  <a:lnTo>
                    <a:pt x="81952" y="89891"/>
                  </a:lnTo>
                  <a:lnTo>
                    <a:pt x="81952" y="115931"/>
                  </a:lnTo>
                  <a:lnTo>
                    <a:pt x="81892" y="115945"/>
                  </a:lnTo>
                  <a:lnTo>
                    <a:pt x="53294" y="115945"/>
                  </a:lnTo>
                  <a:lnTo>
                    <a:pt x="27983" y="212049"/>
                  </a:lnTo>
                  <a:lnTo>
                    <a:pt x="0" y="212049"/>
                  </a:lnTo>
                  <a:lnTo>
                    <a:pt x="55849"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36" name="Shape 17712">
              <a:extLst>
                <a:ext uri="{FF2B5EF4-FFF2-40B4-BE49-F238E27FC236}">
                  <a16:creationId xmlns:a16="http://schemas.microsoft.com/office/drawing/2014/main" id="{5564029A-67AD-16EA-3840-667C2D986A7A}"/>
                </a:ext>
              </a:extLst>
            </p:cNvPr>
            <p:cNvSpPr/>
            <p:nvPr/>
          </p:nvSpPr>
          <p:spPr>
            <a:xfrm>
              <a:off x="742648" y="95816"/>
              <a:ext cx="54182" cy="115931"/>
            </a:xfrm>
            <a:custGeom>
              <a:avLst/>
              <a:gdLst/>
              <a:ahLst/>
              <a:cxnLst/>
              <a:rect l="0" t="0" r="0" b="0"/>
              <a:pathLst>
                <a:path w="54182" h="115931">
                  <a:moveTo>
                    <a:pt x="0" y="0"/>
                  </a:moveTo>
                  <a:lnTo>
                    <a:pt x="29860" y="0"/>
                  </a:lnTo>
                  <a:cubicBezTo>
                    <a:pt x="41550" y="0"/>
                    <a:pt x="48820" y="2701"/>
                    <a:pt x="51709" y="8100"/>
                  </a:cubicBezTo>
                  <a:cubicBezTo>
                    <a:pt x="54182" y="12718"/>
                    <a:pt x="53557" y="22131"/>
                    <a:pt x="49816" y="36341"/>
                  </a:cubicBezTo>
                  <a:lnTo>
                    <a:pt x="39213" y="76586"/>
                  </a:lnTo>
                  <a:cubicBezTo>
                    <a:pt x="36525" y="86799"/>
                    <a:pt x="34113" y="94363"/>
                    <a:pt x="32005" y="99267"/>
                  </a:cubicBezTo>
                  <a:cubicBezTo>
                    <a:pt x="29895" y="104170"/>
                    <a:pt x="26826" y="108024"/>
                    <a:pt x="22815" y="110830"/>
                  </a:cubicBezTo>
                  <a:lnTo>
                    <a:pt x="0" y="115931"/>
                  </a:lnTo>
                  <a:lnTo>
                    <a:pt x="0" y="89891"/>
                  </a:lnTo>
                  <a:lnTo>
                    <a:pt x="4958" y="88754"/>
                  </a:lnTo>
                  <a:cubicBezTo>
                    <a:pt x="6718" y="87457"/>
                    <a:pt x="8089" y="85005"/>
                    <a:pt x="9041" y="81400"/>
                  </a:cubicBezTo>
                  <a:lnTo>
                    <a:pt x="20908" y="36341"/>
                  </a:lnTo>
                  <a:cubicBezTo>
                    <a:pt x="21959" y="32345"/>
                    <a:pt x="21957" y="29590"/>
                    <a:pt x="20937" y="28082"/>
                  </a:cubicBezTo>
                  <a:cubicBezTo>
                    <a:pt x="19894" y="26590"/>
                    <a:pt x="17221" y="25826"/>
                    <a:pt x="12914" y="25826"/>
                  </a:cubicBezTo>
                  <a:lnTo>
                    <a:pt x="0" y="25826"/>
                  </a:lnTo>
                  <a:lnTo>
                    <a:pt x="0"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37" name="Shape 17713">
              <a:extLst>
                <a:ext uri="{FF2B5EF4-FFF2-40B4-BE49-F238E27FC236}">
                  <a16:creationId xmlns:a16="http://schemas.microsoft.com/office/drawing/2014/main" id="{4D758BD8-B334-EC3E-82E0-66E6655EA21A}"/>
                </a:ext>
              </a:extLst>
            </p:cNvPr>
            <p:cNvSpPr/>
            <p:nvPr/>
          </p:nvSpPr>
          <p:spPr>
            <a:xfrm>
              <a:off x="763386" y="95816"/>
              <a:ext cx="127496" cy="212049"/>
            </a:xfrm>
            <a:custGeom>
              <a:avLst/>
              <a:gdLst/>
              <a:ahLst/>
              <a:cxnLst/>
              <a:rect l="0" t="0" r="0" b="0"/>
              <a:pathLst>
                <a:path w="127496" h="212049">
                  <a:moveTo>
                    <a:pt x="55847" y="0"/>
                  </a:moveTo>
                  <a:lnTo>
                    <a:pt x="127496" y="0"/>
                  </a:lnTo>
                  <a:lnTo>
                    <a:pt x="120537" y="26430"/>
                  </a:lnTo>
                  <a:lnTo>
                    <a:pt x="77793" y="26430"/>
                  </a:lnTo>
                  <a:lnTo>
                    <a:pt x="61416" y="88609"/>
                  </a:lnTo>
                  <a:lnTo>
                    <a:pt x="99541" y="88609"/>
                  </a:lnTo>
                  <a:lnTo>
                    <a:pt x="92580" y="115039"/>
                  </a:lnTo>
                  <a:lnTo>
                    <a:pt x="54766" y="115039"/>
                  </a:lnTo>
                  <a:lnTo>
                    <a:pt x="36256" y="185318"/>
                  </a:lnTo>
                  <a:lnTo>
                    <a:pt x="78688" y="185318"/>
                  </a:lnTo>
                  <a:lnTo>
                    <a:pt x="71648" y="212049"/>
                  </a:lnTo>
                  <a:lnTo>
                    <a:pt x="0" y="212049"/>
                  </a:lnTo>
                  <a:lnTo>
                    <a:pt x="55847"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38" name="Shape 17714">
              <a:extLst>
                <a:ext uri="{FF2B5EF4-FFF2-40B4-BE49-F238E27FC236}">
                  <a16:creationId xmlns:a16="http://schemas.microsoft.com/office/drawing/2014/main" id="{97F7292F-1258-8DF2-DD34-0100D0DB5764}"/>
                </a:ext>
              </a:extLst>
            </p:cNvPr>
            <p:cNvSpPr/>
            <p:nvPr/>
          </p:nvSpPr>
          <p:spPr>
            <a:xfrm>
              <a:off x="852851" y="95816"/>
              <a:ext cx="82557" cy="212049"/>
            </a:xfrm>
            <a:custGeom>
              <a:avLst/>
              <a:gdLst/>
              <a:ahLst/>
              <a:cxnLst/>
              <a:rect l="0" t="0" r="0" b="0"/>
              <a:pathLst>
                <a:path w="82557" h="212049">
                  <a:moveTo>
                    <a:pt x="55850" y="0"/>
                  </a:moveTo>
                  <a:lnTo>
                    <a:pt x="82557" y="0"/>
                  </a:lnTo>
                  <a:lnTo>
                    <a:pt x="82557" y="25525"/>
                  </a:lnTo>
                  <a:lnTo>
                    <a:pt x="78035" y="25525"/>
                  </a:lnTo>
                  <a:lnTo>
                    <a:pt x="61499" y="88309"/>
                  </a:lnTo>
                  <a:lnTo>
                    <a:pt x="74099" y="88309"/>
                  </a:lnTo>
                  <a:lnTo>
                    <a:pt x="82557" y="85715"/>
                  </a:lnTo>
                  <a:lnTo>
                    <a:pt x="82557" y="212049"/>
                  </a:lnTo>
                  <a:lnTo>
                    <a:pt x="62107" y="212049"/>
                  </a:lnTo>
                  <a:lnTo>
                    <a:pt x="63994" y="113830"/>
                  </a:lnTo>
                  <a:lnTo>
                    <a:pt x="54469" y="113830"/>
                  </a:lnTo>
                  <a:lnTo>
                    <a:pt x="28601" y="212049"/>
                  </a:lnTo>
                  <a:lnTo>
                    <a:pt x="0" y="212049"/>
                  </a:lnTo>
                  <a:lnTo>
                    <a:pt x="55850"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39" name="Shape 17715">
              <a:extLst>
                <a:ext uri="{FF2B5EF4-FFF2-40B4-BE49-F238E27FC236}">
                  <a16:creationId xmlns:a16="http://schemas.microsoft.com/office/drawing/2014/main" id="{E1FB8689-8BAC-CADD-43A2-1D9627E56386}"/>
                </a:ext>
              </a:extLst>
            </p:cNvPr>
            <p:cNvSpPr/>
            <p:nvPr/>
          </p:nvSpPr>
          <p:spPr>
            <a:xfrm>
              <a:off x="935407" y="95816"/>
              <a:ext cx="52455" cy="212049"/>
            </a:xfrm>
            <a:custGeom>
              <a:avLst/>
              <a:gdLst/>
              <a:ahLst/>
              <a:cxnLst/>
              <a:rect l="0" t="0" r="0" b="0"/>
              <a:pathLst>
                <a:path w="52455" h="212049">
                  <a:moveTo>
                    <a:pt x="0" y="0"/>
                  </a:moveTo>
                  <a:lnTo>
                    <a:pt x="25872" y="0"/>
                  </a:lnTo>
                  <a:cubicBezTo>
                    <a:pt x="36944" y="0"/>
                    <a:pt x="44376" y="2506"/>
                    <a:pt x="48183" y="7513"/>
                  </a:cubicBezTo>
                  <a:cubicBezTo>
                    <a:pt x="52455" y="13109"/>
                    <a:pt x="52371" y="24333"/>
                    <a:pt x="47941" y="41153"/>
                  </a:cubicBezTo>
                  <a:lnTo>
                    <a:pt x="39715" y="72377"/>
                  </a:lnTo>
                  <a:cubicBezTo>
                    <a:pt x="36340" y="85200"/>
                    <a:pt x="32517" y="94259"/>
                    <a:pt x="28246" y="99568"/>
                  </a:cubicBezTo>
                  <a:cubicBezTo>
                    <a:pt x="23975" y="104879"/>
                    <a:pt x="17576" y="108539"/>
                    <a:pt x="9072" y="110527"/>
                  </a:cubicBezTo>
                  <a:lnTo>
                    <a:pt x="8767" y="212049"/>
                  </a:lnTo>
                  <a:lnTo>
                    <a:pt x="0" y="212049"/>
                  </a:lnTo>
                  <a:lnTo>
                    <a:pt x="0" y="85715"/>
                  </a:lnTo>
                  <a:lnTo>
                    <a:pt x="5269" y="84100"/>
                  </a:lnTo>
                  <a:cubicBezTo>
                    <a:pt x="7844" y="81293"/>
                    <a:pt x="10380" y="75183"/>
                    <a:pt x="12859" y="65770"/>
                  </a:cubicBezTo>
                  <a:lnTo>
                    <a:pt x="18314" y="45061"/>
                  </a:lnTo>
                  <a:cubicBezTo>
                    <a:pt x="19741" y="39643"/>
                    <a:pt x="20621" y="35541"/>
                    <a:pt x="20941" y="32734"/>
                  </a:cubicBezTo>
                  <a:cubicBezTo>
                    <a:pt x="21263" y="29928"/>
                    <a:pt x="20917" y="28135"/>
                    <a:pt x="19910" y="27336"/>
                  </a:cubicBezTo>
                  <a:cubicBezTo>
                    <a:pt x="18572" y="26126"/>
                    <a:pt x="15660" y="25525"/>
                    <a:pt x="11152" y="25525"/>
                  </a:cubicBezTo>
                  <a:lnTo>
                    <a:pt x="0" y="25525"/>
                  </a:lnTo>
                  <a:lnTo>
                    <a:pt x="0" y="0"/>
                  </a:ln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40" name="Shape 17716">
              <a:extLst>
                <a:ext uri="{FF2B5EF4-FFF2-40B4-BE49-F238E27FC236}">
                  <a16:creationId xmlns:a16="http://schemas.microsoft.com/office/drawing/2014/main" id="{570DA74A-FB2D-2115-0FCB-46C877CA8DE8}"/>
                </a:ext>
              </a:extLst>
            </p:cNvPr>
            <p:cNvSpPr/>
            <p:nvPr/>
          </p:nvSpPr>
          <p:spPr>
            <a:xfrm>
              <a:off x="333808" y="468761"/>
              <a:ext cx="267134" cy="454070"/>
            </a:xfrm>
            <a:custGeom>
              <a:avLst/>
              <a:gdLst/>
              <a:ahLst/>
              <a:cxnLst/>
              <a:rect l="0" t="0" r="0" b="0"/>
              <a:pathLst>
                <a:path w="267134" h="454070">
                  <a:moveTo>
                    <a:pt x="120086" y="0"/>
                  </a:moveTo>
                  <a:lnTo>
                    <a:pt x="267134" y="0"/>
                  </a:lnTo>
                  <a:lnTo>
                    <a:pt x="267134" y="141698"/>
                  </a:lnTo>
                  <a:cubicBezTo>
                    <a:pt x="218890" y="141698"/>
                    <a:pt x="179780" y="179905"/>
                    <a:pt x="179780" y="227034"/>
                  </a:cubicBezTo>
                  <a:cubicBezTo>
                    <a:pt x="179780" y="274165"/>
                    <a:pt x="218890" y="312372"/>
                    <a:pt x="267134" y="312372"/>
                  </a:cubicBezTo>
                  <a:lnTo>
                    <a:pt x="267134" y="454070"/>
                  </a:lnTo>
                  <a:lnTo>
                    <a:pt x="166248" y="454070"/>
                  </a:lnTo>
                  <a:cubicBezTo>
                    <a:pt x="70969" y="454070"/>
                    <a:pt x="0" y="367260"/>
                    <a:pt x="21662" y="277219"/>
                  </a:cubicBezTo>
                  <a:lnTo>
                    <a:pt x="81134" y="29994"/>
                  </a:lnTo>
                  <a:cubicBezTo>
                    <a:pt x="85369" y="12388"/>
                    <a:pt x="101458" y="0"/>
                    <a:pt x="120086" y="0"/>
                  </a:cubicBezTo>
                  <a:close/>
                </a:path>
              </a:pathLst>
            </a:custGeom>
            <a:ln w="0" cap="flat">
              <a:miter lim="127000"/>
            </a:ln>
          </p:spPr>
          <p:style>
            <a:lnRef idx="0">
              <a:srgbClr val="000000">
                <a:alpha val="0"/>
              </a:srgbClr>
            </a:lnRef>
            <a:fillRef idx="1">
              <a:srgbClr val="EE7B36"/>
            </a:fillRef>
            <a:effectRef idx="0">
              <a:scrgbClr r="0" g="0" b="0"/>
            </a:effectRef>
            <a:fontRef idx="none"/>
          </p:style>
          <p:txBody>
            <a:bodyPr/>
            <a:lstStyle/>
            <a:p>
              <a:endParaRPr lang="en-US"/>
            </a:p>
          </p:txBody>
        </p:sp>
        <p:sp>
          <p:nvSpPr>
            <p:cNvPr id="41" name="Shape 17717">
              <a:extLst>
                <a:ext uri="{FF2B5EF4-FFF2-40B4-BE49-F238E27FC236}">
                  <a16:creationId xmlns:a16="http://schemas.microsoft.com/office/drawing/2014/main" id="{959B0890-11A9-9378-09B0-719727D0B3C3}"/>
                </a:ext>
              </a:extLst>
            </p:cNvPr>
            <p:cNvSpPr/>
            <p:nvPr/>
          </p:nvSpPr>
          <p:spPr>
            <a:xfrm>
              <a:off x="30210" y="0"/>
              <a:ext cx="570733" cy="999706"/>
            </a:xfrm>
            <a:custGeom>
              <a:avLst/>
              <a:gdLst/>
              <a:ahLst/>
              <a:cxnLst/>
              <a:rect l="0" t="0" r="0" b="0"/>
              <a:pathLst>
                <a:path w="570733" h="999706">
                  <a:moveTo>
                    <a:pt x="275905" y="0"/>
                  </a:moveTo>
                  <a:lnTo>
                    <a:pt x="381947" y="0"/>
                  </a:lnTo>
                  <a:lnTo>
                    <a:pt x="400052" y="4142"/>
                  </a:lnTo>
                  <a:cubicBezTo>
                    <a:pt x="416280" y="12065"/>
                    <a:pt x="425997" y="30250"/>
                    <a:pt x="421355" y="48951"/>
                  </a:cubicBezTo>
                  <a:lnTo>
                    <a:pt x="223047" y="913145"/>
                  </a:lnTo>
                  <a:cubicBezTo>
                    <a:pt x="216858" y="938082"/>
                    <a:pt x="236195" y="962098"/>
                    <a:pt x="262462" y="962098"/>
                  </a:cubicBezTo>
                  <a:lnTo>
                    <a:pt x="570733" y="962098"/>
                  </a:lnTo>
                  <a:lnTo>
                    <a:pt x="570733" y="999706"/>
                  </a:lnTo>
                  <a:lnTo>
                    <a:pt x="45601" y="999706"/>
                  </a:lnTo>
                  <a:cubicBezTo>
                    <a:pt x="19337" y="999706"/>
                    <a:pt x="0" y="975691"/>
                    <a:pt x="6186" y="950754"/>
                  </a:cubicBezTo>
                  <a:lnTo>
                    <a:pt x="236493" y="30285"/>
                  </a:lnTo>
                  <a:cubicBezTo>
                    <a:pt x="238699" y="21399"/>
                    <a:pt x="243873" y="13828"/>
                    <a:pt x="250835" y="8478"/>
                  </a:cubicBezTo>
                  <a:lnTo>
                    <a:pt x="275905" y="0"/>
                  </a:lnTo>
                  <a:close/>
                </a:path>
              </a:pathLst>
            </a:custGeom>
            <a:ln w="0" cap="flat">
              <a:miter lim="127000"/>
            </a:ln>
          </p:spPr>
          <p:style>
            <a:lnRef idx="0">
              <a:srgbClr val="000000">
                <a:alpha val="0"/>
              </a:srgbClr>
            </a:lnRef>
            <a:fillRef idx="1">
              <a:srgbClr val="EE7B36"/>
            </a:fillRef>
            <a:effectRef idx="0">
              <a:scrgbClr r="0" g="0" b="0"/>
            </a:effectRef>
            <a:fontRef idx="none"/>
          </p:style>
          <p:txBody>
            <a:bodyPr/>
            <a:lstStyle/>
            <a:p>
              <a:endParaRPr lang="en-US"/>
            </a:p>
          </p:txBody>
        </p:sp>
        <p:sp>
          <p:nvSpPr>
            <p:cNvPr id="42" name="Shape 17718">
              <a:extLst>
                <a:ext uri="{FF2B5EF4-FFF2-40B4-BE49-F238E27FC236}">
                  <a16:creationId xmlns:a16="http://schemas.microsoft.com/office/drawing/2014/main" id="{B972C985-D6AD-0239-7FAA-800DD7E22A6F}"/>
                </a:ext>
              </a:extLst>
            </p:cNvPr>
            <p:cNvSpPr/>
            <p:nvPr/>
          </p:nvSpPr>
          <p:spPr>
            <a:xfrm>
              <a:off x="600942" y="962098"/>
              <a:ext cx="896859" cy="37609"/>
            </a:xfrm>
            <a:custGeom>
              <a:avLst/>
              <a:gdLst/>
              <a:ahLst/>
              <a:cxnLst/>
              <a:rect l="0" t="0" r="0" b="0"/>
              <a:pathLst>
                <a:path w="896859" h="37609">
                  <a:moveTo>
                    <a:pt x="0" y="0"/>
                  </a:moveTo>
                  <a:lnTo>
                    <a:pt x="875471" y="0"/>
                  </a:lnTo>
                  <a:cubicBezTo>
                    <a:pt x="887725" y="0"/>
                    <a:pt x="896859" y="11038"/>
                    <a:pt x="894292" y="22744"/>
                  </a:cubicBezTo>
                  <a:cubicBezTo>
                    <a:pt x="892390" y="31414"/>
                    <a:pt x="884546" y="37609"/>
                    <a:pt x="875471" y="37609"/>
                  </a:cubicBezTo>
                  <a:lnTo>
                    <a:pt x="0" y="37609"/>
                  </a:lnTo>
                  <a:lnTo>
                    <a:pt x="0" y="0"/>
                  </a:lnTo>
                  <a:close/>
                </a:path>
              </a:pathLst>
            </a:custGeom>
            <a:ln w="0" cap="flat">
              <a:miter lim="127000"/>
            </a:ln>
          </p:spPr>
          <p:style>
            <a:lnRef idx="0">
              <a:srgbClr val="000000">
                <a:alpha val="0"/>
              </a:srgbClr>
            </a:lnRef>
            <a:fillRef idx="1">
              <a:srgbClr val="EE7B36"/>
            </a:fillRef>
            <a:effectRef idx="0">
              <a:scrgbClr r="0" g="0" b="0"/>
            </a:effectRef>
            <a:fontRef idx="none"/>
          </p:style>
          <p:txBody>
            <a:bodyPr/>
            <a:lstStyle/>
            <a:p>
              <a:endParaRPr lang="en-US"/>
            </a:p>
          </p:txBody>
        </p:sp>
        <p:sp>
          <p:nvSpPr>
            <p:cNvPr id="43" name="Shape 17719">
              <a:extLst>
                <a:ext uri="{FF2B5EF4-FFF2-40B4-BE49-F238E27FC236}">
                  <a16:creationId xmlns:a16="http://schemas.microsoft.com/office/drawing/2014/main" id="{5DD1C49B-9074-1BB9-AA59-3B2D042ADE63}"/>
                </a:ext>
              </a:extLst>
            </p:cNvPr>
            <p:cNvSpPr/>
            <p:nvPr/>
          </p:nvSpPr>
          <p:spPr>
            <a:xfrm>
              <a:off x="600942" y="468761"/>
              <a:ext cx="267136" cy="454070"/>
            </a:xfrm>
            <a:custGeom>
              <a:avLst/>
              <a:gdLst/>
              <a:ahLst/>
              <a:cxnLst/>
              <a:rect l="0" t="0" r="0" b="0"/>
              <a:pathLst>
                <a:path w="267136" h="454070">
                  <a:moveTo>
                    <a:pt x="0" y="0"/>
                  </a:moveTo>
                  <a:lnTo>
                    <a:pt x="100886" y="0"/>
                  </a:lnTo>
                  <a:cubicBezTo>
                    <a:pt x="196166" y="0"/>
                    <a:pt x="267136" y="86809"/>
                    <a:pt x="245475" y="176851"/>
                  </a:cubicBezTo>
                  <a:lnTo>
                    <a:pt x="186003" y="424076"/>
                  </a:lnTo>
                  <a:cubicBezTo>
                    <a:pt x="181764" y="441682"/>
                    <a:pt x="165677" y="454070"/>
                    <a:pt x="147048" y="454070"/>
                  </a:cubicBezTo>
                  <a:lnTo>
                    <a:pt x="0" y="454070"/>
                  </a:lnTo>
                  <a:lnTo>
                    <a:pt x="0" y="312372"/>
                  </a:lnTo>
                  <a:cubicBezTo>
                    <a:pt x="48244" y="312372"/>
                    <a:pt x="87354" y="274165"/>
                    <a:pt x="87354" y="227034"/>
                  </a:cubicBezTo>
                  <a:cubicBezTo>
                    <a:pt x="87354" y="179905"/>
                    <a:pt x="48244" y="141698"/>
                    <a:pt x="0" y="141698"/>
                  </a:cubicBezTo>
                  <a:lnTo>
                    <a:pt x="0" y="0"/>
                  </a:lnTo>
                  <a:close/>
                </a:path>
              </a:pathLst>
            </a:custGeom>
            <a:ln w="0" cap="flat">
              <a:miter lim="127000"/>
            </a:ln>
          </p:spPr>
          <p:style>
            <a:lnRef idx="0">
              <a:srgbClr val="000000">
                <a:alpha val="0"/>
              </a:srgbClr>
            </a:lnRef>
            <a:fillRef idx="1">
              <a:srgbClr val="EE7B36"/>
            </a:fillRef>
            <a:effectRef idx="0">
              <a:scrgbClr r="0" g="0" b="0"/>
            </a:effectRef>
            <a:fontRef idx="none"/>
          </p:style>
          <p:txBody>
            <a:bodyPr/>
            <a:lstStyle/>
            <a:p>
              <a:endParaRPr lang="en-US"/>
            </a:p>
          </p:txBody>
        </p:sp>
        <p:sp>
          <p:nvSpPr>
            <p:cNvPr id="44" name="Shape 17720">
              <a:extLst>
                <a:ext uri="{FF2B5EF4-FFF2-40B4-BE49-F238E27FC236}">
                  <a16:creationId xmlns:a16="http://schemas.microsoft.com/office/drawing/2014/main" id="{BFEC9248-2AA7-87C3-5D5D-B8287257F2A2}"/>
                </a:ext>
              </a:extLst>
            </p:cNvPr>
            <p:cNvSpPr/>
            <p:nvPr/>
          </p:nvSpPr>
          <p:spPr>
            <a:xfrm>
              <a:off x="851597" y="24476"/>
              <a:ext cx="780449" cy="898355"/>
            </a:xfrm>
            <a:custGeom>
              <a:avLst/>
              <a:gdLst/>
              <a:ahLst/>
              <a:cxnLst/>
              <a:rect l="0" t="0" r="0" b="0"/>
              <a:pathLst>
                <a:path w="780449" h="898355">
                  <a:moveTo>
                    <a:pt x="248536" y="0"/>
                  </a:moveTo>
                  <a:lnTo>
                    <a:pt x="609050" y="0"/>
                  </a:lnTo>
                  <a:cubicBezTo>
                    <a:pt x="628888" y="0"/>
                    <a:pt x="645815" y="14021"/>
                    <a:pt x="649058" y="33141"/>
                  </a:cubicBezTo>
                  <a:lnTo>
                    <a:pt x="635375" y="131218"/>
                  </a:lnTo>
                  <a:cubicBezTo>
                    <a:pt x="633749" y="142863"/>
                    <a:pt x="623572" y="151550"/>
                    <a:pt x="611543" y="151562"/>
                  </a:cubicBezTo>
                  <a:lnTo>
                    <a:pt x="406876" y="151763"/>
                  </a:lnTo>
                  <a:cubicBezTo>
                    <a:pt x="396485" y="151049"/>
                    <a:pt x="385548" y="152519"/>
                    <a:pt x="373963" y="162402"/>
                  </a:cubicBezTo>
                  <a:cubicBezTo>
                    <a:pt x="365771" y="169394"/>
                    <a:pt x="360289" y="179029"/>
                    <a:pt x="357730" y="189357"/>
                  </a:cubicBezTo>
                  <a:lnTo>
                    <a:pt x="338344" y="273552"/>
                  </a:lnTo>
                  <a:cubicBezTo>
                    <a:pt x="330233" y="306295"/>
                    <a:pt x="355626" y="337820"/>
                    <a:pt x="390108" y="337820"/>
                  </a:cubicBezTo>
                  <a:lnTo>
                    <a:pt x="412873" y="337820"/>
                  </a:lnTo>
                  <a:lnTo>
                    <a:pt x="434024" y="253043"/>
                  </a:lnTo>
                  <a:cubicBezTo>
                    <a:pt x="438452" y="235293"/>
                    <a:pt x="454727" y="222803"/>
                    <a:pt x="473427" y="222803"/>
                  </a:cubicBezTo>
                  <a:lnTo>
                    <a:pt x="579439" y="222803"/>
                  </a:lnTo>
                  <a:cubicBezTo>
                    <a:pt x="605723" y="222803"/>
                    <a:pt x="625062" y="246854"/>
                    <a:pt x="618842" y="271802"/>
                  </a:cubicBezTo>
                  <a:lnTo>
                    <a:pt x="603301" y="337820"/>
                  </a:lnTo>
                  <a:lnTo>
                    <a:pt x="743221" y="337820"/>
                  </a:lnTo>
                  <a:cubicBezTo>
                    <a:pt x="764580" y="337820"/>
                    <a:pt x="780449" y="357138"/>
                    <a:pt x="775821" y="377509"/>
                  </a:cubicBezTo>
                  <a:cubicBezTo>
                    <a:pt x="772430" y="392440"/>
                    <a:pt x="758879" y="403068"/>
                    <a:pt x="743219" y="403068"/>
                  </a:cubicBezTo>
                  <a:lnTo>
                    <a:pt x="587945" y="403068"/>
                  </a:lnTo>
                  <a:lnTo>
                    <a:pt x="499100" y="780532"/>
                  </a:lnTo>
                  <a:cubicBezTo>
                    <a:pt x="492876" y="805480"/>
                    <a:pt x="512216" y="829532"/>
                    <a:pt x="538502" y="829532"/>
                  </a:cubicBezTo>
                  <a:lnTo>
                    <a:pt x="631731" y="830768"/>
                  </a:lnTo>
                  <a:cubicBezTo>
                    <a:pt x="652902" y="831050"/>
                    <a:pt x="668466" y="850259"/>
                    <a:pt x="663879" y="870452"/>
                  </a:cubicBezTo>
                  <a:lnTo>
                    <a:pt x="663348" y="872798"/>
                  </a:lnTo>
                  <a:cubicBezTo>
                    <a:pt x="659957" y="887730"/>
                    <a:pt x="646402" y="898355"/>
                    <a:pt x="630744" y="898355"/>
                  </a:cubicBezTo>
                  <a:lnTo>
                    <a:pt x="324645" y="898355"/>
                  </a:lnTo>
                  <a:cubicBezTo>
                    <a:pt x="298361" y="898355"/>
                    <a:pt x="279022" y="874306"/>
                    <a:pt x="285245" y="849357"/>
                  </a:cubicBezTo>
                  <a:lnTo>
                    <a:pt x="396593" y="403068"/>
                  </a:lnTo>
                  <a:lnTo>
                    <a:pt x="332995" y="403068"/>
                  </a:lnTo>
                  <a:cubicBezTo>
                    <a:pt x="317974" y="403068"/>
                    <a:pt x="304893" y="413097"/>
                    <a:pt x="301328" y="427353"/>
                  </a:cubicBezTo>
                  <a:lnTo>
                    <a:pt x="191054" y="868058"/>
                  </a:lnTo>
                  <a:cubicBezTo>
                    <a:pt x="186649" y="885834"/>
                    <a:pt x="170360" y="898355"/>
                    <a:pt x="151637" y="898355"/>
                  </a:cubicBezTo>
                  <a:lnTo>
                    <a:pt x="45594" y="898355"/>
                  </a:lnTo>
                  <a:cubicBezTo>
                    <a:pt x="19337" y="898355"/>
                    <a:pt x="0" y="874350"/>
                    <a:pt x="6179" y="849420"/>
                  </a:cubicBezTo>
                  <a:lnTo>
                    <a:pt x="117598" y="403068"/>
                  </a:lnTo>
                  <a:lnTo>
                    <a:pt x="132928" y="337820"/>
                  </a:lnTo>
                  <a:lnTo>
                    <a:pt x="209119" y="30297"/>
                  </a:lnTo>
                  <a:cubicBezTo>
                    <a:pt x="213525" y="12521"/>
                    <a:pt x="229813" y="0"/>
                    <a:pt x="248536" y="0"/>
                  </a:cubicBezTo>
                  <a:close/>
                </a:path>
              </a:pathLst>
            </a:custGeom>
            <a:ln w="0" cap="flat">
              <a:miter lim="127000"/>
            </a:ln>
          </p:spPr>
          <p:style>
            <a:lnRef idx="0">
              <a:srgbClr val="000000">
                <a:alpha val="0"/>
              </a:srgbClr>
            </a:lnRef>
            <a:fillRef idx="1">
              <a:srgbClr val="EE7B36"/>
            </a:fillRef>
            <a:effectRef idx="0">
              <a:scrgbClr r="0" g="0" b="0"/>
            </a:effectRef>
            <a:fontRef idx="none"/>
          </p:style>
          <p:txBody>
            <a:bodyPr/>
            <a:lstStyle/>
            <a:p>
              <a:endParaRPr lang="en-US"/>
            </a:p>
          </p:txBody>
        </p:sp>
        <p:sp>
          <p:nvSpPr>
            <p:cNvPr id="45" name="Shape 17721">
              <a:extLst>
                <a:ext uri="{FF2B5EF4-FFF2-40B4-BE49-F238E27FC236}">
                  <a16:creationId xmlns:a16="http://schemas.microsoft.com/office/drawing/2014/main" id="{AABCDE25-96D6-3633-F9B8-49AF0CACBC3F}"/>
                </a:ext>
              </a:extLst>
            </p:cNvPr>
            <p:cNvSpPr/>
            <p:nvPr/>
          </p:nvSpPr>
          <p:spPr>
            <a:xfrm>
              <a:off x="0" y="1075464"/>
              <a:ext cx="1468602" cy="37605"/>
            </a:xfrm>
            <a:custGeom>
              <a:avLst/>
              <a:gdLst/>
              <a:ahLst/>
              <a:cxnLst/>
              <a:rect l="0" t="0" r="0" b="0"/>
              <a:pathLst>
                <a:path w="1468602" h="37605">
                  <a:moveTo>
                    <a:pt x="21642" y="0"/>
                  </a:moveTo>
                  <a:lnTo>
                    <a:pt x="1447016" y="0"/>
                  </a:lnTo>
                  <a:cubicBezTo>
                    <a:pt x="1459433" y="0"/>
                    <a:pt x="1468602" y="11312"/>
                    <a:pt x="1465752" y="23116"/>
                  </a:cubicBezTo>
                  <a:cubicBezTo>
                    <a:pt x="1463703" y="31607"/>
                    <a:pt x="1455947" y="37605"/>
                    <a:pt x="1447016" y="37605"/>
                  </a:cubicBezTo>
                  <a:lnTo>
                    <a:pt x="21642" y="37605"/>
                  </a:lnTo>
                  <a:cubicBezTo>
                    <a:pt x="9178" y="37605"/>
                    <a:pt x="0" y="26211"/>
                    <a:pt x="2935" y="14377"/>
                  </a:cubicBezTo>
                  <a:cubicBezTo>
                    <a:pt x="5024" y="5939"/>
                    <a:pt x="12756" y="0"/>
                    <a:pt x="21642" y="0"/>
                  </a:cubicBezTo>
                  <a:close/>
                </a:path>
              </a:pathLst>
            </a:custGeom>
            <a:ln w="0" cap="flat">
              <a:miter lim="127000"/>
            </a:ln>
          </p:spPr>
          <p:style>
            <a:lnRef idx="0">
              <a:srgbClr val="000000">
                <a:alpha val="0"/>
              </a:srgbClr>
            </a:lnRef>
            <a:fillRef idx="1">
              <a:srgbClr val="C6592D"/>
            </a:fillRef>
            <a:effectRef idx="0">
              <a:scrgbClr r="0" g="0" b="0"/>
            </a:effectRef>
            <a:fontRef idx="none"/>
          </p:style>
          <p:txBody>
            <a:bodyPr/>
            <a:lstStyle/>
            <a:p>
              <a:endParaRPr lang="en-US"/>
            </a:p>
          </p:txBody>
        </p:sp>
        <p:sp>
          <p:nvSpPr>
            <p:cNvPr id="46" name="Shape 17722">
              <a:extLst>
                <a:ext uri="{FF2B5EF4-FFF2-40B4-BE49-F238E27FC236}">
                  <a16:creationId xmlns:a16="http://schemas.microsoft.com/office/drawing/2014/main" id="{67AB74F4-33EB-63C8-DB82-CF131F90593A}"/>
                </a:ext>
              </a:extLst>
            </p:cNvPr>
            <p:cNvSpPr/>
            <p:nvPr/>
          </p:nvSpPr>
          <p:spPr>
            <a:xfrm>
              <a:off x="14053" y="1018780"/>
              <a:ext cx="1468227" cy="37606"/>
            </a:xfrm>
            <a:custGeom>
              <a:avLst/>
              <a:gdLst/>
              <a:ahLst/>
              <a:cxnLst/>
              <a:rect l="0" t="0" r="0" b="0"/>
              <a:pathLst>
                <a:path w="1468227" h="37606">
                  <a:moveTo>
                    <a:pt x="21639" y="0"/>
                  </a:moveTo>
                  <a:lnTo>
                    <a:pt x="1446643" y="0"/>
                  </a:lnTo>
                  <a:cubicBezTo>
                    <a:pt x="1459057" y="0"/>
                    <a:pt x="1468227" y="11312"/>
                    <a:pt x="1465378" y="23117"/>
                  </a:cubicBezTo>
                  <a:cubicBezTo>
                    <a:pt x="1463330" y="31606"/>
                    <a:pt x="1455572" y="37606"/>
                    <a:pt x="1446643" y="37606"/>
                  </a:cubicBezTo>
                  <a:lnTo>
                    <a:pt x="21639" y="37606"/>
                  </a:lnTo>
                  <a:cubicBezTo>
                    <a:pt x="9176" y="37606"/>
                    <a:pt x="0" y="26212"/>
                    <a:pt x="2931" y="14378"/>
                  </a:cubicBezTo>
                  <a:cubicBezTo>
                    <a:pt x="5022" y="5941"/>
                    <a:pt x="12753" y="0"/>
                    <a:pt x="21639" y="0"/>
                  </a:cubicBezTo>
                  <a:close/>
                </a:path>
              </a:pathLst>
            </a:custGeom>
            <a:ln w="0" cap="flat">
              <a:miter lim="127000"/>
            </a:ln>
          </p:spPr>
          <p:style>
            <a:lnRef idx="0">
              <a:srgbClr val="000000">
                <a:alpha val="0"/>
              </a:srgbClr>
            </a:lnRef>
            <a:fillRef idx="1">
              <a:srgbClr val="DE733F"/>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254650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7" name="Title 1">
            <a:extLst>
              <a:ext uri="{FF2B5EF4-FFF2-40B4-BE49-F238E27FC236}">
                <a16:creationId xmlns:a16="http://schemas.microsoft.com/office/drawing/2014/main" id="{0F1DC5D1-C238-0EEA-4319-65DCFF5B87A3}"/>
              </a:ext>
            </a:extLst>
          </p:cNvPr>
          <p:cNvSpPr>
            <a:spLocks noGrp="1"/>
          </p:cNvSpPr>
          <p:nvPr>
            <p:ph type="ctrTitle"/>
          </p:nvPr>
        </p:nvSpPr>
        <p:spPr>
          <a:xfrm>
            <a:off x="4525348" y="591810"/>
            <a:ext cx="4660641" cy="824973"/>
          </a:xfrm>
        </p:spPr>
        <p:txBody>
          <a:bodyPr anchor="b">
            <a:normAutofit/>
          </a:bodyPr>
          <a:lstStyle/>
          <a:p>
            <a:pPr algn="l"/>
            <a:r>
              <a:rPr lang="en-US" sz="2400" dirty="0">
                <a:solidFill>
                  <a:srgbClr val="595959"/>
                </a:solidFill>
              </a:rPr>
              <a:t>DINNER MENUS </a:t>
            </a:r>
          </a:p>
        </p:txBody>
      </p:sp>
      <p:sp>
        <p:nvSpPr>
          <p:cNvPr id="5" name="TextBox 4">
            <a:extLst>
              <a:ext uri="{FF2B5EF4-FFF2-40B4-BE49-F238E27FC236}">
                <a16:creationId xmlns:a16="http://schemas.microsoft.com/office/drawing/2014/main" id="{47F74F5A-D648-EEEE-8784-93F1D40402CD}"/>
              </a:ext>
            </a:extLst>
          </p:cNvPr>
          <p:cNvSpPr txBox="1"/>
          <p:nvPr/>
        </p:nvSpPr>
        <p:spPr>
          <a:xfrm>
            <a:off x="4450702" y="1617712"/>
            <a:ext cx="6948196" cy="5078313"/>
          </a:xfrm>
          <a:prstGeom prst="rect">
            <a:avLst/>
          </a:prstGeom>
          <a:noFill/>
        </p:spPr>
        <p:txBody>
          <a:bodyPr wrap="square">
            <a:spAutoFit/>
          </a:bodyPr>
          <a:lstStyle/>
          <a:p>
            <a:r>
              <a:rPr lang="en-US" dirty="0" err="1">
                <a:solidFill>
                  <a:schemeClr val="bg2">
                    <a:lumMod val="50000"/>
                  </a:schemeClr>
                </a:solidFill>
              </a:rPr>
              <a:t>Branja</a:t>
            </a:r>
            <a:r>
              <a:rPr lang="en-US" dirty="0">
                <a:solidFill>
                  <a:schemeClr val="bg2">
                    <a:lumMod val="50000"/>
                  </a:schemeClr>
                </a:solidFill>
              </a:rPr>
              <a:t> invites you to dive into the experience, a high-vibe culinary and</a:t>
            </a:r>
          </a:p>
          <a:p>
            <a:r>
              <a:rPr lang="en-US" dirty="0">
                <a:solidFill>
                  <a:schemeClr val="bg2">
                    <a:lumMod val="50000"/>
                  </a:schemeClr>
                </a:solidFill>
              </a:rPr>
              <a:t>cultural expedition. </a:t>
            </a:r>
          </a:p>
          <a:p>
            <a:r>
              <a:rPr lang="en-US" dirty="0">
                <a:solidFill>
                  <a:schemeClr val="bg2">
                    <a:lumMod val="50000"/>
                  </a:schemeClr>
                </a:solidFill>
              </a:rPr>
              <a:t>Featuring a family style of service, where the dishes will be placed in the center of the table to share along all guests. </a:t>
            </a:r>
          </a:p>
          <a:p>
            <a:r>
              <a:rPr lang="en-US" dirty="0">
                <a:solidFill>
                  <a:schemeClr val="bg2">
                    <a:lumMod val="50000"/>
                  </a:schemeClr>
                </a:solidFill>
              </a:rPr>
              <a:t>With the concept of breaking bread together as centerfold, the menus have been curated based on the idea of shareability. All menu items are subject to change seasonal and upon availability. </a:t>
            </a:r>
          </a:p>
          <a:p>
            <a:endParaRPr lang="en-US" dirty="0">
              <a:solidFill>
                <a:schemeClr val="bg2">
                  <a:lumMod val="50000"/>
                </a:schemeClr>
              </a:solidFill>
            </a:endParaRPr>
          </a:p>
          <a:p>
            <a:r>
              <a:rPr lang="en-US" dirty="0">
                <a:solidFill>
                  <a:schemeClr val="bg2">
                    <a:lumMod val="50000"/>
                  </a:schemeClr>
                </a:solidFill>
              </a:rPr>
              <a:t>Dietary restrictions available upon request with prior notice. </a:t>
            </a:r>
          </a:p>
          <a:p>
            <a:r>
              <a:rPr lang="en-US" dirty="0">
                <a:solidFill>
                  <a:schemeClr val="bg2">
                    <a:lumMod val="50000"/>
                  </a:schemeClr>
                </a:solidFill>
              </a:rPr>
              <a:t>The food and beverage minimum required for any event excludes, taxes, admin fee and gratuity. </a:t>
            </a:r>
          </a:p>
          <a:p>
            <a:r>
              <a:rPr lang="en-US" dirty="0">
                <a:solidFill>
                  <a:schemeClr val="bg2">
                    <a:lumMod val="50000"/>
                  </a:schemeClr>
                </a:solidFill>
              </a:rPr>
              <a:t>Final count must be confirmed 72 hours prior to the event date. </a:t>
            </a:r>
          </a:p>
          <a:p>
            <a:r>
              <a:rPr lang="en-US" dirty="0">
                <a:solidFill>
                  <a:schemeClr val="bg2">
                    <a:lumMod val="50000"/>
                  </a:schemeClr>
                </a:solidFill>
              </a:rPr>
              <a:t>Sign event order and 50% deposit is required in terms to confirm the space at the restaurant. </a:t>
            </a: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r>
              <a:rPr lang="en-US" dirty="0">
                <a:solidFill>
                  <a:schemeClr val="bg2">
                    <a:lumMod val="50000"/>
                  </a:schemeClr>
                </a:solidFill>
              </a:rPr>
              <a:t> </a:t>
            </a:r>
          </a:p>
        </p:txBody>
      </p:sp>
      <p:pic>
        <p:nvPicPr>
          <p:cNvPr id="25" name="Picture 24" descr="A black and white logo&#10;&#10;Description automatically generated">
            <a:extLst>
              <a:ext uri="{FF2B5EF4-FFF2-40B4-BE49-F238E27FC236}">
                <a16:creationId xmlns:a16="http://schemas.microsoft.com/office/drawing/2014/main" id="{BF6C7F3F-F4CC-F71A-6475-DCB5C4BBD6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8656" y="5241840"/>
            <a:ext cx="1585394" cy="691170"/>
          </a:xfrm>
          <a:prstGeom prst="rect">
            <a:avLst/>
          </a:prstGeom>
        </p:spPr>
      </p:pic>
      <p:pic>
        <p:nvPicPr>
          <p:cNvPr id="7170" name="Picture 2" descr="Award-Winning Chef Tom Aviv Unveils Branja, An Israeli Culinary Sensation, In Miami">
            <a:extLst>
              <a:ext uri="{FF2B5EF4-FFF2-40B4-BE49-F238E27FC236}">
                <a16:creationId xmlns:a16="http://schemas.microsoft.com/office/drawing/2014/main" id="{12C848F9-C368-FA6F-B723-186DC9ADC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2" y="1914048"/>
            <a:ext cx="4245428" cy="318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449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a:solidFill>
                  <a:schemeClr val="bg1"/>
                </a:solidFill>
                <a:latin typeface="arimo-regular"/>
              </a:rPr>
              <a:t>ALLURING</a:t>
            </a:r>
            <a:endParaRPr lang="en-US" sz="3200" dirty="0">
              <a:solidFill>
                <a:schemeClr val="bg1"/>
              </a:solidFill>
            </a:endParaRPr>
          </a:p>
        </p:txBody>
      </p:sp>
      <p:sp>
        <p:nvSpPr>
          <p:cNvPr id="3" name="Title 2">
            <a:extLst>
              <a:ext uri="{FF2B5EF4-FFF2-40B4-BE49-F238E27FC236}">
                <a16:creationId xmlns:a16="http://schemas.microsoft.com/office/drawing/2014/main" id="{51B62697-F037-A7B3-FEC3-4D3DBB272328}"/>
              </a:ext>
            </a:extLst>
          </p:cNvPr>
          <p:cNvSpPr>
            <a:spLocks noGrp="1"/>
          </p:cNvSpPr>
          <p:nvPr>
            <p:ph type="ctrTitle"/>
          </p:nvPr>
        </p:nvSpPr>
        <p:spPr/>
        <p:txBody>
          <a:bodyPr/>
          <a:lstStyle/>
          <a:p>
            <a:endParaRPr lang="en-US" dirty="0"/>
          </a:p>
        </p:txBody>
      </p:sp>
      <p:pic>
        <p:nvPicPr>
          <p:cNvPr id="10242" name="Picture 2" descr="Best Brunch in Miami: Good Brunch Spots to Try in Every Neighborhood -  Thrillist">
            <a:extLst>
              <a:ext uri="{FF2B5EF4-FFF2-40B4-BE49-F238E27FC236}">
                <a16:creationId xmlns:a16="http://schemas.microsoft.com/office/drawing/2014/main" id="{5A1B0CA2-86FA-16D3-DE2F-044428DAE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508" y="0"/>
            <a:ext cx="5047032" cy="336468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ranja MIA - 5018 NE 2nd Ave | Toast">
            <a:extLst>
              <a:ext uri="{FF2B5EF4-FFF2-40B4-BE49-F238E27FC236}">
                <a16:creationId xmlns:a16="http://schemas.microsoft.com/office/drawing/2014/main" id="{C647A8CB-98C7-B480-B4F4-8564815C6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7" y="0"/>
            <a:ext cx="3857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ranja Miami (@branjamiami) • Instagram photos and videos">
            <a:extLst>
              <a:ext uri="{FF2B5EF4-FFF2-40B4-BE49-F238E27FC236}">
                <a16:creationId xmlns:a16="http://schemas.microsoft.com/office/drawing/2014/main" id="{094F76FF-D5A4-161B-1D0A-1530BE2A86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38"/>
          <a:stretch/>
        </p:blipFill>
        <p:spPr bwMode="auto">
          <a:xfrm>
            <a:off x="8223331" y="3152775"/>
            <a:ext cx="4099155" cy="451799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Branja Review - Buena Vista - Miami - The Infatuation">
            <a:extLst>
              <a:ext uri="{FF2B5EF4-FFF2-40B4-BE49-F238E27FC236}">
                <a16:creationId xmlns:a16="http://schemas.microsoft.com/office/drawing/2014/main" id="{4B18A632-EF42-CDB1-8930-7575EFB8B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2030" y="1"/>
            <a:ext cx="45636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and white logo&#10;&#10;Description automatically generated">
            <a:extLst>
              <a:ext uri="{FF2B5EF4-FFF2-40B4-BE49-F238E27FC236}">
                <a16:creationId xmlns:a16="http://schemas.microsoft.com/office/drawing/2014/main" id="{B1A5213F-C8DE-A70E-6B36-2315E1D0B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1024" y="5735637"/>
            <a:ext cx="2114290" cy="921748"/>
          </a:xfrm>
          <a:prstGeom prst="rect">
            <a:avLst/>
          </a:prstGeom>
        </p:spPr>
      </p:pic>
    </p:spTree>
    <p:extLst>
      <p:ext uri="{BB962C8B-B14F-4D97-AF65-F5344CB8AC3E}">
        <p14:creationId xmlns:p14="http://schemas.microsoft.com/office/powerpoint/2010/main" val="285795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7" name="Title 1">
            <a:extLst>
              <a:ext uri="{FF2B5EF4-FFF2-40B4-BE49-F238E27FC236}">
                <a16:creationId xmlns:a16="http://schemas.microsoft.com/office/drawing/2014/main" id="{0F1DC5D1-C238-0EEA-4319-65DCFF5B87A3}"/>
              </a:ext>
            </a:extLst>
          </p:cNvPr>
          <p:cNvSpPr>
            <a:spLocks noGrp="1"/>
          </p:cNvSpPr>
          <p:nvPr>
            <p:ph type="ctrTitle"/>
          </p:nvPr>
        </p:nvSpPr>
        <p:spPr>
          <a:xfrm>
            <a:off x="755780" y="-164429"/>
            <a:ext cx="8686799" cy="824973"/>
          </a:xfrm>
        </p:spPr>
        <p:txBody>
          <a:bodyPr anchor="b">
            <a:normAutofit/>
          </a:bodyPr>
          <a:lstStyle/>
          <a:p>
            <a:pPr algn="l"/>
            <a:r>
              <a:rPr lang="en-US" sz="2000" dirty="0">
                <a:solidFill>
                  <a:srgbClr val="595959"/>
                </a:solidFill>
              </a:rPr>
              <a:t>Option # 1 Cost $80 per person, plus tax, gratuity and admin fee  </a:t>
            </a:r>
          </a:p>
        </p:txBody>
      </p:sp>
      <p:sp>
        <p:nvSpPr>
          <p:cNvPr id="5" name="TextBox 4">
            <a:extLst>
              <a:ext uri="{FF2B5EF4-FFF2-40B4-BE49-F238E27FC236}">
                <a16:creationId xmlns:a16="http://schemas.microsoft.com/office/drawing/2014/main" id="{47F74F5A-D648-EEEE-8784-93F1D40402CD}"/>
              </a:ext>
            </a:extLst>
          </p:cNvPr>
          <p:cNvSpPr txBox="1"/>
          <p:nvPr/>
        </p:nvSpPr>
        <p:spPr>
          <a:xfrm>
            <a:off x="1103011" y="810977"/>
            <a:ext cx="10289667" cy="5343514"/>
          </a:xfrm>
          <a:prstGeom prst="rect">
            <a:avLst/>
          </a:prstGeom>
          <a:noFill/>
        </p:spPr>
        <p:txBody>
          <a:bodyPr wrap="square">
            <a:spAutoFit/>
          </a:bodyPr>
          <a:lstStyle/>
          <a:p>
            <a:pPr marL="0" marR="0">
              <a:lnSpc>
                <a:spcPct val="107000"/>
              </a:lnSpc>
              <a:spcBef>
                <a:spcPts val="0"/>
              </a:spcBef>
              <a:spcAft>
                <a:spcPts val="800"/>
              </a:spcAft>
            </a:pPr>
            <a:r>
              <a:rPr lang="en-US" sz="10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STARTER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House Bread &amp; homemade herbed butter </a:t>
            </a:r>
          </a:p>
          <a:p>
            <a:pPr marL="0" marR="0">
              <a:lnSpc>
                <a:spcPct val="107000"/>
              </a:lnSpc>
              <a:spcBef>
                <a:spcPts val="0"/>
              </a:spcBef>
              <a:spcAft>
                <a:spcPts val="800"/>
              </a:spcAft>
            </a:pPr>
            <a:r>
              <a:rPr lang="en-US" sz="10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FIRST COURSE  </a:t>
            </a:r>
            <a:r>
              <a:rPr lang="en-US" sz="1000" i="1" kern="100" dirty="0">
                <a:effectLst/>
                <a:latin typeface="Calibri" panose="020F0502020204030204" pitchFamily="34" charset="0"/>
                <a:ea typeface="Calibri" panose="020F0502020204030204" pitchFamily="34" charset="0"/>
                <a:cs typeface="Times New Roman" panose="02020603050405020304" pitchFamily="18" charset="0"/>
              </a:rPr>
              <a:t>(Selection of three)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House Pitta &amp; Focaccia with three dips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Not a Caesar, parmesan vinaigrette, strawberry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Summer Salad, tomatoes, watermelon, fetta cheese</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Fish &amp; Bread, Hamachi ceviche style, cilantro-mint herbs,  balsamic glaze, basil oil, aioli, pullman sourdough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kern="100" dirty="0" err="1">
                <a:effectLst/>
                <a:latin typeface="Calibri" panose="020F0502020204030204" pitchFamily="34" charset="0"/>
                <a:ea typeface="Calibri" panose="020F0502020204030204" pitchFamily="34" charset="0"/>
                <a:cs typeface="Times New Roman" panose="02020603050405020304" pitchFamily="18" charset="0"/>
              </a:rPr>
              <a:t>Falafish</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fisherman’s catch, lemon brave </a:t>
            </a:r>
          </a:p>
          <a:p>
            <a:pPr marL="0" marR="0">
              <a:lnSpc>
                <a:spcPct val="107000"/>
              </a:lnSpc>
              <a:spcBef>
                <a:spcPts val="0"/>
              </a:spcBef>
              <a:spcAft>
                <a:spcPts val="800"/>
              </a:spcAft>
            </a:pPr>
            <a:r>
              <a:rPr lang="en-US" sz="10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SECOND COURSE  </a:t>
            </a:r>
            <a:r>
              <a:rPr lang="en-US" sz="1000" i="1" kern="100" dirty="0">
                <a:effectLst/>
                <a:latin typeface="Calibri" panose="020F0502020204030204" pitchFamily="34" charset="0"/>
                <a:ea typeface="Calibri" panose="020F0502020204030204" pitchFamily="34" charset="0"/>
                <a:cs typeface="Times New Roman" panose="02020603050405020304" pitchFamily="18" charset="0"/>
              </a:rPr>
              <a:t>(Selection of three)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Risotto, Swiss chard, leeks, crème fraiche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Rose Pasta, Tomatoes &amp; Matbucha, mascarpone, basil, dried tomatoes &amp; calamata tapenade, parmesan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Ba </a:t>
            </a:r>
            <a:r>
              <a:rPr lang="en-US" sz="1000" kern="100" dirty="0" err="1">
                <a:effectLst/>
                <a:latin typeface="Calibri" panose="020F0502020204030204" pitchFamily="34" charset="0"/>
                <a:ea typeface="Calibri" panose="020F0502020204030204" pitchFamily="34" charset="0"/>
                <a:cs typeface="Times New Roman" panose="02020603050405020304" pitchFamily="18" charset="0"/>
              </a:rPr>
              <a:t>Schitzel</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crispy breaded chicken, aioli matbucha</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kern="100" dirty="0" err="1">
                <a:effectLst/>
                <a:latin typeface="Calibri" panose="020F0502020204030204" pitchFamily="34" charset="0"/>
                <a:ea typeface="Calibri" panose="020F0502020204030204" pitchFamily="34" charset="0"/>
                <a:cs typeface="Times New Roman" panose="02020603050405020304" pitchFamily="18" charset="0"/>
              </a:rPr>
              <a:t>Fishwarma</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Fish mélange, Jerusalem spices, pine nuts, paprika oil, labneh tahini, mango papaya syrup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Salmon comfit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Sides: Bloody Bravas, Grilled Vegetables </a:t>
            </a:r>
          </a:p>
          <a:p>
            <a:pPr marL="0" marR="0">
              <a:lnSpc>
                <a:spcPct val="107000"/>
              </a:lnSpc>
              <a:spcBef>
                <a:spcPts val="0"/>
              </a:spcBef>
              <a:spcAft>
                <a:spcPts val="800"/>
              </a:spcAft>
            </a:pPr>
            <a:r>
              <a:rPr lang="en-US" sz="10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SWEET  	</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Layali </a:t>
            </a:r>
            <a:r>
              <a:rPr lang="en-US" sz="1000" kern="100" dirty="0" err="1">
                <a:effectLst/>
                <a:latin typeface="Calibri" panose="020F0502020204030204" pitchFamily="34" charset="0"/>
                <a:ea typeface="Calibri" panose="020F0502020204030204" pitchFamily="34" charset="0"/>
                <a:cs typeface="Times New Roman" panose="02020603050405020304" pitchFamily="18" charset="0"/>
              </a:rPr>
              <a:t>Beirout</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Semolina pudding, dried figs, pistachio cream, flowers, rose water. </a:t>
            </a: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kern="100" dirty="0" err="1">
                <a:effectLst/>
                <a:latin typeface="Calibri" panose="020F0502020204030204" pitchFamily="34" charset="0"/>
                <a:ea typeface="Calibri" panose="020F0502020204030204" pitchFamily="34" charset="0"/>
                <a:cs typeface="Times New Roman" panose="02020603050405020304" pitchFamily="18" charset="0"/>
              </a:rPr>
              <a:t>Milkie</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kern="100" dirty="0" err="1">
                <a:effectLst/>
                <a:latin typeface="Calibri" panose="020F0502020204030204" pitchFamily="34" charset="0"/>
                <a:ea typeface="Calibri" panose="020F0502020204030204" pitchFamily="34" charset="0"/>
                <a:cs typeface="Times New Roman" panose="02020603050405020304" pitchFamily="18" charset="0"/>
              </a:rPr>
              <a:t>Malabi</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dark chocolate pot de crème, mascarpone cream, puffed rice </a:t>
            </a:r>
          </a:p>
          <a:p>
            <a:r>
              <a:rPr lang="en-US" sz="1000" dirty="0">
                <a:effectLst/>
                <a:latin typeface="Calibri" panose="020F0502020204030204" pitchFamily="34" charset="0"/>
                <a:ea typeface="Calibri" panose="020F0502020204030204" pitchFamily="34" charset="0"/>
                <a:cs typeface="Times New Roman" panose="02020603050405020304" pitchFamily="18" charset="0"/>
              </a:rPr>
              <a:t>	Labneh Cake      Labneh (yogurt cheese, cream cheese cake style), oatmeal crust, strawberry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ras</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alhanout</a:t>
            </a:r>
            <a:r>
              <a:rPr lang="en-US" sz="1000" dirty="0">
                <a:effectLst/>
                <a:latin typeface="Calibri" panose="020F0502020204030204" pitchFamily="34" charset="0"/>
                <a:ea typeface="Calibri" panose="020F0502020204030204" pitchFamily="34" charset="0"/>
                <a:cs typeface="Times New Roman" panose="02020603050405020304" pitchFamily="18" charset="0"/>
              </a:rPr>
              <a:t> coulis</a:t>
            </a:r>
            <a:endParaRPr lang="en-US" sz="1000" dirty="0">
              <a:solidFill>
                <a:schemeClr val="bg2">
                  <a:lumMod val="50000"/>
                </a:schemeClr>
              </a:solidFill>
            </a:endParaRPr>
          </a:p>
          <a:p>
            <a:endParaRPr lang="en-US" dirty="0">
              <a:solidFill>
                <a:schemeClr val="bg2">
                  <a:lumMod val="50000"/>
                </a:schemeClr>
              </a:solidFill>
            </a:endParaRPr>
          </a:p>
          <a:p>
            <a:r>
              <a:rPr lang="en-US" dirty="0">
                <a:solidFill>
                  <a:schemeClr val="bg2">
                    <a:lumMod val="50000"/>
                  </a:schemeClr>
                </a:solidFill>
              </a:rPr>
              <a:t> </a:t>
            </a:r>
          </a:p>
        </p:txBody>
      </p:sp>
      <p:pic>
        <p:nvPicPr>
          <p:cNvPr id="25" name="Picture 24" descr="A black and white logo&#10;&#10;Description automatically generated">
            <a:extLst>
              <a:ext uri="{FF2B5EF4-FFF2-40B4-BE49-F238E27FC236}">
                <a16:creationId xmlns:a16="http://schemas.microsoft.com/office/drawing/2014/main" id="{BF6C7F3F-F4CC-F71A-6475-DCB5C4BBD6DF}"/>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0566512" y="50513"/>
            <a:ext cx="1341347" cy="584775"/>
          </a:xfrm>
          <a:prstGeom prst="rect">
            <a:avLst/>
          </a:prstGeom>
        </p:spPr>
      </p:pic>
      <p:pic>
        <p:nvPicPr>
          <p:cNvPr id="11266" name="Picture 2" descr="Our Story - Branja Miami Restaurant">
            <a:extLst>
              <a:ext uri="{FF2B5EF4-FFF2-40B4-BE49-F238E27FC236}">
                <a16:creationId xmlns:a16="http://schemas.microsoft.com/office/drawing/2014/main" id="{B3D7A886-9E07-7B59-F492-2215E3426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777" y="5514392"/>
            <a:ext cx="1180729" cy="12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552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7" name="Title 1">
            <a:extLst>
              <a:ext uri="{FF2B5EF4-FFF2-40B4-BE49-F238E27FC236}">
                <a16:creationId xmlns:a16="http://schemas.microsoft.com/office/drawing/2014/main" id="{0F1DC5D1-C238-0EEA-4319-65DCFF5B87A3}"/>
              </a:ext>
            </a:extLst>
          </p:cNvPr>
          <p:cNvSpPr>
            <a:spLocks noGrp="1"/>
          </p:cNvSpPr>
          <p:nvPr>
            <p:ph type="ctrTitle"/>
          </p:nvPr>
        </p:nvSpPr>
        <p:spPr>
          <a:xfrm>
            <a:off x="755780" y="-164429"/>
            <a:ext cx="8686799" cy="824973"/>
          </a:xfrm>
        </p:spPr>
        <p:txBody>
          <a:bodyPr anchor="b">
            <a:normAutofit/>
          </a:bodyPr>
          <a:lstStyle/>
          <a:p>
            <a:pPr algn="l"/>
            <a:r>
              <a:rPr lang="en-US" sz="2000" dirty="0">
                <a:solidFill>
                  <a:srgbClr val="595959"/>
                </a:solidFill>
              </a:rPr>
              <a:t>Option # 2 Cost $ 103 per person, plus tax, gratuity and admin fee  </a:t>
            </a:r>
          </a:p>
        </p:txBody>
      </p:sp>
      <p:sp>
        <p:nvSpPr>
          <p:cNvPr id="5" name="TextBox 4">
            <a:extLst>
              <a:ext uri="{FF2B5EF4-FFF2-40B4-BE49-F238E27FC236}">
                <a16:creationId xmlns:a16="http://schemas.microsoft.com/office/drawing/2014/main" id="{47F74F5A-D648-EEEE-8784-93F1D40402CD}"/>
              </a:ext>
            </a:extLst>
          </p:cNvPr>
          <p:cNvSpPr txBox="1"/>
          <p:nvPr/>
        </p:nvSpPr>
        <p:spPr>
          <a:xfrm>
            <a:off x="1103011" y="810977"/>
            <a:ext cx="10289667" cy="5384807"/>
          </a:xfrm>
          <a:prstGeom prst="rect">
            <a:avLst/>
          </a:prstGeom>
          <a:noFill/>
        </p:spPr>
        <p:txBody>
          <a:bodyPr wrap="square">
            <a:spAutoFit/>
          </a:bodyPr>
          <a:lstStyle/>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STARTER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House Bread &amp; homemade herbed butter | House Pitta &amp; Focaccia with four dips </a:t>
            </a:r>
          </a:p>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FIRST COURSE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(Selection of four)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Not a Caesar, parmesan vinaigrette, strawberry 			Summer Salad, tomatoes, watermelon, fetta cheese</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Tom N’ Tahini Salad, heirloom tomatoes, onions, tahini</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Tuna Tartar					Cured Salmon</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Falafish</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fisherman’s catch, lemon brave 			Octopus, cauliflower puree, harissa, chic pea</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Frito misto, calamari, octopus, shrimp, aioli, lime </a:t>
            </a:r>
          </a:p>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SECOND COURSE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(Selection of three)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Risotto, Swiss chard, leeks, crème fraiche 			 Spinach Pasta, Matbucha, tapenade, parmesan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Rose Pasta, Tomatoes &amp; Matbucha, mascarpone, basil, dried tomatoes &amp; calamata tapenade, parmesan</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Ba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Schitzel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crispy breaded chicken, aioli matbucha			Spring Chic, Za’atar salsa, roasted vegetables</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Fishwarma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Fish mélange, Jerusalem spices, pine nuts, paprika oil, labneh tahini, mango papaya syrup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Daily catch, fregola, chic peas, fennel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Tutuk</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Kebab, lemongrass, tamarind, cauliflower puree  		Beef tenderloin, micro green salad</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Sides: Bloody Bravas, Grilled Vegetables </a:t>
            </a:r>
          </a:p>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SWEET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Layali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Beirout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Semolina pudding, dried figs, pistachio cream, flowers, rose water.   </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Milkie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Malabi</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dark chocolate pot de crème, mascarpone cream, puffed rice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Halva Crack pie </a:t>
            </a:r>
          </a:p>
        </p:txBody>
      </p:sp>
      <p:pic>
        <p:nvPicPr>
          <p:cNvPr id="25" name="Picture 24" descr="A black and white logo&#10;&#10;Description automatically generated">
            <a:extLst>
              <a:ext uri="{FF2B5EF4-FFF2-40B4-BE49-F238E27FC236}">
                <a16:creationId xmlns:a16="http://schemas.microsoft.com/office/drawing/2014/main" id="{BF6C7F3F-F4CC-F71A-6475-DCB5C4BBD6DF}"/>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0566512" y="50513"/>
            <a:ext cx="1341347" cy="584775"/>
          </a:xfrm>
          <a:prstGeom prst="rect">
            <a:avLst/>
          </a:prstGeom>
        </p:spPr>
      </p:pic>
      <p:pic>
        <p:nvPicPr>
          <p:cNvPr id="2" name="Picture 2" descr="Our Story - Branja Miami Restaurant">
            <a:extLst>
              <a:ext uri="{FF2B5EF4-FFF2-40B4-BE49-F238E27FC236}">
                <a16:creationId xmlns:a16="http://schemas.microsoft.com/office/drawing/2014/main" id="{86B7E83F-A98B-1A53-EACB-89B2A632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777" y="5514392"/>
            <a:ext cx="1180729" cy="12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8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7" name="Title 1">
            <a:extLst>
              <a:ext uri="{FF2B5EF4-FFF2-40B4-BE49-F238E27FC236}">
                <a16:creationId xmlns:a16="http://schemas.microsoft.com/office/drawing/2014/main" id="{0F1DC5D1-C238-0EEA-4319-65DCFF5B87A3}"/>
              </a:ext>
            </a:extLst>
          </p:cNvPr>
          <p:cNvSpPr>
            <a:spLocks noGrp="1"/>
          </p:cNvSpPr>
          <p:nvPr>
            <p:ph type="ctrTitle"/>
          </p:nvPr>
        </p:nvSpPr>
        <p:spPr>
          <a:xfrm>
            <a:off x="755780" y="-164429"/>
            <a:ext cx="8686799" cy="824973"/>
          </a:xfrm>
        </p:spPr>
        <p:txBody>
          <a:bodyPr anchor="b">
            <a:normAutofit/>
          </a:bodyPr>
          <a:lstStyle/>
          <a:p>
            <a:pPr algn="l"/>
            <a:r>
              <a:rPr lang="en-US" sz="2000" dirty="0">
                <a:solidFill>
                  <a:srgbClr val="595959"/>
                </a:solidFill>
              </a:rPr>
              <a:t>Option # 3 Cost $ 118 per person, plus tax, gratuity and admin fee  </a:t>
            </a:r>
          </a:p>
        </p:txBody>
      </p:sp>
      <p:sp>
        <p:nvSpPr>
          <p:cNvPr id="5" name="TextBox 4">
            <a:extLst>
              <a:ext uri="{FF2B5EF4-FFF2-40B4-BE49-F238E27FC236}">
                <a16:creationId xmlns:a16="http://schemas.microsoft.com/office/drawing/2014/main" id="{47F74F5A-D648-EEEE-8784-93F1D40402CD}"/>
              </a:ext>
            </a:extLst>
          </p:cNvPr>
          <p:cNvSpPr txBox="1"/>
          <p:nvPr/>
        </p:nvSpPr>
        <p:spPr>
          <a:xfrm>
            <a:off x="1103011" y="722290"/>
            <a:ext cx="10289667" cy="6048707"/>
          </a:xfrm>
          <a:prstGeom prst="rect">
            <a:avLst/>
          </a:prstGeom>
          <a:noFill/>
        </p:spPr>
        <p:txBody>
          <a:bodyPr wrap="square">
            <a:spAutoFit/>
          </a:bodyPr>
          <a:lstStyle/>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STARTER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House Bread &amp; homemade herbed butter | House Pitta &amp; Focaccia with four dips </a:t>
            </a:r>
          </a:p>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FIRST COURSE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(Selection of four)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House Pitta &amp; Focaccia with five dips 		Not a Caesar, parmesan vinaigrette, strawberry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Summer Salad, tomatoes, watermelon, fetta cheese		Tom N’ Tahini Salad, heirloom tomatoes, onions, tahini</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Tuna tartar 				Cured Salmon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Falafish</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fisherman’s catch, lemon brave 		Fritto Misto, seafood mix, aioli lime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Octopus, cauliflower puree, harissa, chic pea</a:t>
            </a:r>
          </a:p>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SECOND COURSE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(Selection of one)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Limonamba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Bucatini, lemon, peppers, amba, crème fraiche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Sinach</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Pasta, Matbucha, tapenade, parmesan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Risotto, Swiss chard, leeks, crème fraiche </a:t>
            </a:r>
          </a:p>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THIRD COURSE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(Selection of three)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Seafood Paella, fisherman’s catch, orzo, peppers	Ba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Schitzel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crispy breaded chicken, aioli matbucha</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Spring Chic, Za’atar salsa, roasted vegetables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Fishwarma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Fish mélange, Jerusalem spices, pine nuts, paprika oil, labneh tahini, mango papaya syrup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Branzino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Maftoul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fregola, chic peas, fennel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Tutuk</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Kebab, lemongrass, tamarind, cauliflower puree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Steak Frites, NY Strip Steak, Za’atar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Sals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Sides: Bloody Bravas, Grilled Vegetables </a:t>
            </a:r>
          </a:p>
          <a:p>
            <a:pPr marL="0" marR="0">
              <a:lnSpc>
                <a:spcPct val="107000"/>
              </a:lnSpc>
              <a:spcBef>
                <a:spcPts val="0"/>
              </a:spcBef>
              <a:spcAft>
                <a:spcPts val="800"/>
              </a:spcAft>
            </a:pPr>
            <a:r>
              <a:rPr lang="en-US" sz="1200" kern="100" dirty="0">
                <a:solidFill>
                  <a:srgbClr val="C55A11"/>
                </a:solidFill>
                <a:effectLst/>
                <a:latin typeface="Calibri" panose="020F0502020204030204" pitchFamily="34" charset="0"/>
                <a:ea typeface="Calibri" panose="020F0502020204030204" pitchFamily="34" charset="0"/>
                <a:cs typeface="Times New Roman" panose="02020603050405020304" pitchFamily="18" charset="0"/>
              </a:rPr>
              <a:t>SWEET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Layali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Beirout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Semolina pudding, dried figs, pistachio cream, flowers, rose water.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Milkie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Malabi</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dark chocolate pot de crème, mascarpone cream, puffed rice 	Halva Crack pie</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Labneh Cake ,  labneh (yogurt cheese, cream cheese cake style), oatmeal crust, strawberry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ras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alhanout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Crème fraiche, fresh vanilla, seasonal fruit compote, pistachios </a:t>
            </a:r>
          </a:p>
          <a:p>
            <a:pPr marL="0" marR="0">
              <a:lnSpc>
                <a:spcPct val="107000"/>
              </a:lnSpc>
              <a:spcBef>
                <a:spcPts val="0"/>
              </a:spcBef>
              <a:spcAft>
                <a:spcPts val="800"/>
              </a:spcAft>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BF6C7F3F-F4CC-F71A-6475-DCB5C4BBD6DF}"/>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0566512" y="50513"/>
            <a:ext cx="1341347" cy="584775"/>
          </a:xfrm>
          <a:prstGeom prst="rect">
            <a:avLst/>
          </a:prstGeom>
        </p:spPr>
      </p:pic>
      <p:pic>
        <p:nvPicPr>
          <p:cNvPr id="2" name="Picture 2" descr="Our Story - Branja Miami Restaurant">
            <a:extLst>
              <a:ext uri="{FF2B5EF4-FFF2-40B4-BE49-F238E27FC236}">
                <a16:creationId xmlns:a16="http://schemas.microsoft.com/office/drawing/2014/main" id="{D02A6A36-400D-35FA-CE4D-FF3B9DB20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777" y="5514392"/>
            <a:ext cx="1180729" cy="12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28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3" name="Title 2">
            <a:extLst>
              <a:ext uri="{FF2B5EF4-FFF2-40B4-BE49-F238E27FC236}">
                <a16:creationId xmlns:a16="http://schemas.microsoft.com/office/drawing/2014/main" id="{AEDD18D1-4224-7281-7E33-3FC91F28016F}"/>
              </a:ext>
            </a:extLst>
          </p:cNvPr>
          <p:cNvSpPr>
            <a:spLocks noGrp="1"/>
          </p:cNvSpPr>
          <p:nvPr>
            <p:ph type="ctrTitle"/>
          </p:nvPr>
        </p:nvSpPr>
        <p:spPr/>
        <p:txBody>
          <a:bodyPr/>
          <a:lstStyle/>
          <a:p>
            <a:endParaRPr lang="en-US"/>
          </a:p>
        </p:txBody>
      </p:sp>
      <p:pic>
        <p:nvPicPr>
          <p:cNvPr id="9218" name="Picture 2" descr="Award-Winning Chef Tom Aviv Unveils Branja, An Israeli Culinary Sensation, In Miami">
            <a:extLst>
              <a:ext uri="{FF2B5EF4-FFF2-40B4-BE49-F238E27FC236}">
                <a16:creationId xmlns:a16="http://schemas.microsoft.com/office/drawing/2014/main" id="{A50A053D-27D5-A448-5D0D-5C62F4B6C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Description automatically generated">
            <a:extLst>
              <a:ext uri="{FF2B5EF4-FFF2-40B4-BE49-F238E27FC236}">
                <a16:creationId xmlns:a16="http://schemas.microsoft.com/office/drawing/2014/main" id="{71B71D8D-00C6-2D37-D2B7-B09FB7943923}"/>
              </a:ext>
            </a:extLst>
          </p:cNvPr>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0668000" y="6323737"/>
            <a:ext cx="1341347" cy="584775"/>
          </a:xfrm>
          <a:prstGeom prst="rect">
            <a:avLst/>
          </a:prstGeom>
        </p:spPr>
      </p:pic>
    </p:spTree>
    <p:extLst>
      <p:ext uri="{BB962C8B-B14F-4D97-AF65-F5344CB8AC3E}">
        <p14:creationId xmlns:p14="http://schemas.microsoft.com/office/powerpoint/2010/main" val="786638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D5D7C9B4-E67B-64C3-170B-839DD21DE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65" b="7865"/>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195942" y="1268963"/>
            <a:ext cx="5062635" cy="3948595"/>
          </a:xfrm>
          <a:solidFill>
            <a:schemeClr val="accent2">
              <a:lumMod val="20000"/>
              <a:lumOff val="80000"/>
            </a:schemeClr>
          </a:solidFill>
          <a:effectLst>
            <a:outerShdw blurRad="50800" dist="38100" dir="2700000" algn="tl" rotWithShape="0">
              <a:prstClr val="black">
                <a:alpha val="40000"/>
              </a:prstClr>
            </a:outerShdw>
          </a:effectLst>
        </p:spPr>
        <p:txBody>
          <a:bodyPr>
            <a:normAutofit lnSpcReduction="10000"/>
          </a:bodyPr>
          <a:lstStyle/>
          <a:p>
            <a:endParaRPr lang="en-US" sz="1000" dirty="0">
              <a:solidFill>
                <a:schemeClr val="tx2">
                  <a:lumMod val="75000"/>
                </a:schemeClr>
              </a:solidFill>
            </a:endParaRPr>
          </a:p>
          <a:p>
            <a:r>
              <a:rPr lang="en-US" sz="1600" dirty="0" err="1">
                <a:solidFill>
                  <a:schemeClr val="tx2">
                    <a:lumMod val="75000"/>
                  </a:schemeClr>
                </a:solidFill>
              </a:rPr>
              <a:t>Branja</a:t>
            </a:r>
            <a:r>
              <a:rPr lang="en-US" sz="1600" dirty="0">
                <a:solidFill>
                  <a:schemeClr val="tx2">
                    <a:lumMod val="75000"/>
                  </a:schemeClr>
                </a:solidFill>
              </a:rPr>
              <a:t> Miami is an Israeli-Mediterranean restaurant, a flavor escapade by the bold visionary Award and MasterChef wining , Tom Aviv. </a:t>
            </a:r>
          </a:p>
          <a:p>
            <a:r>
              <a:rPr lang="en-US" sz="1600" b="0" i="0" dirty="0">
                <a:solidFill>
                  <a:schemeClr val="tx2">
                    <a:lumMod val="75000"/>
                  </a:schemeClr>
                </a:solidFill>
                <a:effectLst/>
                <a:latin typeface="+mj-lt"/>
              </a:rPr>
              <a:t>The heart and soul of </a:t>
            </a:r>
            <a:r>
              <a:rPr lang="en-US" sz="1600" b="0" i="0" dirty="0" err="1">
                <a:solidFill>
                  <a:schemeClr val="tx2">
                    <a:lumMod val="75000"/>
                  </a:schemeClr>
                </a:solidFill>
                <a:effectLst/>
                <a:latin typeface="+mj-lt"/>
              </a:rPr>
              <a:t>Branja</a:t>
            </a:r>
            <a:r>
              <a:rPr lang="en-US" sz="1600" b="0" i="0" dirty="0">
                <a:solidFill>
                  <a:schemeClr val="tx2">
                    <a:lumMod val="75000"/>
                  </a:schemeClr>
                </a:solidFill>
                <a:effectLst/>
                <a:latin typeface="+mj-lt"/>
              </a:rPr>
              <a:t> lie in its inviting retro design, transporting guests to a bygone era reminiscent of Tel Aviv’s iconic indoor-outdoor train stations and ancient Synagogue seating. </a:t>
            </a:r>
          </a:p>
          <a:p>
            <a:r>
              <a:rPr lang="en-US" sz="1600" b="0" i="0" dirty="0">
                <a:solidFill>
                  <a:schemeClr val="tx2">
                    <a:lumMod val="75000"/>
                  </a:schemeClr>
                </a:solidFill>
                <a:effectLst/>
                <a:latin typeface="+mj-lt"/>
              </a:rPr>
              <a:t>Warm pastel colors and a towering outdoor mural by Tel Aviv-based artist Paul Curran further enhance the restaurant’s captivating ambiance. </a:t>
            </a:r>
          </a:p>
          <a:p>
            <a:r>
              <a:rPr lang="en-US" sz="1600" b="0" i="0" dirty="0">
                <a:solidFill>
                  <a:schemeClr val="tx2">
                    <a:lumMod val="75000"/>
                  </a:schemeClr>
                </a:solidFill>
                <a:effectLst/>
                <a:latin typeface="+mj-lt"/>
              </a:rPr>
              <a:t>The 3,000-square-foot space features a 12-seat Chef’s Table, where guests can watch Aviv and his team craft culinary art, while the covered outdoor terrace provides an enchanting setting to savor the sights and smells of Tel Aviv in Miami</a:t>
            </a:r>
            <a:endParaRPr lang="en-US" sz="1600" dirty="0">
              <a:solidFill>
                <a:schemeClr val="tx2">
                  <a:lumMod val="75000"/>
                </a:schemeClr>
              </a:solidFill>
              <a:latin typeface="+mj-lt"/>
            </a:endParaRPr>
          </a:p>
        </p:txBody>
      </p:sp>
      <p:pic>
        <p:nvPicPr>
          <p:cNvPr id="5" name="Picture 4" descr="A black and white logo&#10;&#10;Description automatically generated">
            <a:extLst>
              <a:ext uri="{FF2B5EF4-FFF2-40B4-BE49-F238E27FC236}">
                <a16:creationId xmlns:a16="http://schemas.microsoft.com/office/drawing/2014/main" id="{C51B7BA6-50D4-CE09-B8C9-94EA794D7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9112" y="235905"/>
            <a:ext cx="1532965" cy="668312"/>
          </a:xfrm>
          <a:prstGeom prst="rect">
            <a:avLst/>
          </a:prstGeom>
        </p:spPr>
      </p:pic>
    </p:spTree>
    <p:extLst>
      <p:ext uri="{BB962C8B-B14F-4D97-AF65-F5344CB8AC3E}">
        <p14:creationId xmlns:p14="http://schemas.microsoft.com/office/powerpoint/2010/main" val="9656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3" name="Title 2">
            <a:extLst>
              <a:ext uri="{FF2B5EF4-FFF2-40B4-BE49-F238E27FC236}">
                <a16:creationId xmlns:a16="http://schemas.microsoft.com/office/drawing/2014/main" id="{AEDD18D1-4224-7281-7E33-3FC91F28016F}"/>
              </a:ext>
            </a:extLst>
          </p:cNvPr>
          <p:cNvSpPr>
            <a:spLocks noGrp="1"/>
          </p:cNvSpPr>
          <p:nvPr>
            <p:ph type="ctrTitle"/>
          </p:nvPr>
        </p:nvSpPr>
        <p:spPr>
          <a:xfrm>
            <a:off x="1197428" y="-257761"/>
            <a:ext cx="9144000" cy="893049"/>
          </a:xfrm>
        </p:spPr>
        <p:txBody>
          <a:bodyPr>
            <a:normAutofit/>
          </a:bodyPr>
          <a:lstStyle/>
          <a:p>
            <a:r>
              <a:rPr lang="en-US" sz="2800" dirty="0"/>
              <a:t>Getting ready for my event </a:t>
            </a:r>
          </a:p>
        </p:txBody>
      </p:sp>
      <p:pic>
        <p:nvPicPr>
          <p:cNvPr id="6" name="Picture 5" descr="A black and white logo&#10;&#10;Description automatically generated">
            <a:extLst>
              <a:ext uri="{FF2B5EF4-FFF2-40B4-BE49-F238E27FC236}">
                <a16:creationId xmlns:a16="http://schemas.microsoft.com/office/drawing/2014/main" id="{71B71D8D-00C6-2D37-D2B7-B09FB7943923}"/>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85800" y="87269"/>
            <a:ext cx="1341347" cy="584775"/>
          </a:xfrm>
          <a:prstGeom prst="rect">
            <a:avLst/>
          </a:prstGeom>
        </p:spPr>
      </p:pic>
      <p:sp>
        <p:nvSpPr>
          <p:cNvPr id="5" name="TextBox 4">
            <a:extLst>
              <a:ext uri="{FF2B5EF4-FFF2-40B4-BE49-F238E27FC236}">
                <a16:creationId xmlns:a16="http://schemas.microsoft.com/office/drawing/2014/main" id="{441BDCDF-570C-E0CB-04B9-F95834D604C2}"/>
              </a:ext>
            </a:extLst>
          </p:cNvPr>
          <p:cNvSpPr txBox="1"/>
          <p:nvPr/>
        </p:nvSpPr>
        <p:spPr>
          <a:xfrm>
            <a:off x="908959" y="805660"/>
            <a:ext cx="10511709" cy="5242782"/>
          </a:xfrm>
          <a:prstGeom prst="rect">
            <a:avLst/>
          </a:prstGeom>
          <a:noFill/>
        </p:spPr>
        <p:txBody>
          <a:bodyPr wrap="square">
            <a:spAutoFit/>
          </a:bodyPr>
          <a:lstStyle/>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Menus &amp; Place cards.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print menus for each guest, if you wish to customize, please send our event coordinator the verbiage and logo 72 in advance. Guests are welcome to bring their own menus.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Place cards available upon request at additional charge.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Frequently asked questions: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Corkage fee: Guests can bring up to 2 bottles of wine at $50 corkage fee per bottle. Magnum counts as 2 bottles for cost and limitation.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Cake fee: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offer house-made cakes prices depends on size and variety. Guests can bring in their cake with a cutting fee of $5 per person. Please ensure it’s enclosed in the box with the name and date of the function and any care instructions.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Decoration: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offers a curation of floral packages upon request. If you decide to bring your own florals, they will need to be pre-approved by management.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Music and Entertainment: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offers a variety of curated sensory journeys available upon requests.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 we offer kosher options?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offer kosher style items and kosher meals are available upon request. Guests can bring in Glatt kosher meals,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charge the contracted menu price for service of kosher meals. </a:t>
            </a:r>
          </a:p>
        </p:txBody>
      </p:sp>
    </p:spTree>
    <p:extLst>
      <p:ext uri="{BB962C8B-B14F-4D97-AF65-F5344CB8AC3E}">
        <p14:creationId xmlns:p14="http://schemas.microsoft.com/office/powerpoint/2010/main" val="404900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3" name="Title 2">
            <a:extLst>
              <a:ext uri="{FF2B5EF4-FFF2-40B4-BE49-F238E27FC236}">
                <a16:creationId xmlns:a16="http://schemas.microsoft.com/office/drawing/2014/main" id="{AEDD18D1-4224-7281-7E33-3FC91F28016F}"/>
              </a:ext>
            </a:extLst>
          </p:cNvPr>
          <p:cNvSpPr>
            <a:spLocks noGrp="1"/>
          </p:cNvSpPr>
          <p:nvPr>
            <p:ph type="ctrTitle"/>
          </p:nvPr>
        </p:nvSpPr>
        <p:spPr>
          <a:xfrm>
            <a:off x="1197428" y="-257761"/>
            <a:ext cx="9144000" cy="893049"/>
          </a:xfrm>
        </p:spPr>
        <p:txBody>
          <a:bodyPr>
            <a:normAutofit/>
          </a:bodyPr>
          <a:lstStyle/>
          <a:p>
            <a:r>
              <a:rPr lang="en-US" sz="2800" dirty="0"/>
              <a:t>Getting ready for my event </a:t>
            </a:r>
          </a:p>
        </p:txBody>
      </p:sp>
      <p:pic>
        <p:nvPicPr>
          <p:cNvPr id="6" name="Picture 5" descr="A black and white logo&#10;&#10;Description automatically generated">
            <a:extLst>
              <a:ext uri="{FF2B5EF4-FFF2-40B4-BE49-F238E27FC236}">
                <a16:creationId xmlns:a16="http://schemas.microsoft.com/office/drawing/2014/main" id="{71B71D8D-00C6-2D37-D2B7-B09FB7943923}"/>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85800" y="87269"/>
            <a:ext cx="1341347" cy="584775"/>
          </a:xfrm>
          <a:prstGeom prst="rect">
            <a:avLst/>
          </a:prstGeom>
        </p:spPr>
      </p:pic>
      <p:sp>
        <p:nvSpPr>
          <p:cNvPr id="5" name="TextBox 4">
            <a:extLst>
              <a:ext uri="{FF2B5EF4-FFF2-40B4-BE49-F238E27FC236}">
                <a16:creationId xmlns:a16="http://schemas.microsoft.com/office/drawing/2014/main" id="{441BDCDF-570C-E0CB-04B9-F95834D604C2}"/>
              </a:ext>
            </a:extLst>
          </p:cNvPr>
          <p:cNvSpPr txBox="1"/>
          <p:nvPr/>
        </p:nvSpPr>
        <p:spPr>
          <a:xfrm>
            <a:off x="918290" y="1046245"/>
            <a:ext cx="10511709" cy="5049011"/>
          </a:xfrm>
          <a:prstGeom prst="rect">
            <a:avLst/>
          </a:prstGeom>
          <a:noFill/>
        </p:spPr>
        <p:txBody>
          <a:bodyPr wrap="square">
            <a:spAutoFit/>
          </a:bodyPr>
          <a:lstStyle/>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Valet Parking.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offers a discounted valet ($15 per vehicle). </a:t>
            </a:r>
          </a:p>
          <a:p>
            <a:pPr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client can pay valet fees for their guests.</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 you have highchairs?</a:t>
            </a:r>
          </a:p>
          <a:p>
            <a:pPr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does provide highchairs at no additional cost.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the service fees? Sales tax 8.875% Service Charge 20% Administration fees 3%</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if my company is tax exempt?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require a copy of a tax-exempt certificate prior to the event.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do I need to decide on the final guest count? The final guarantee requires 3 business days before the function. If guest count increases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make necessary changes to accommodate the increased numbers of guests. If your guest count decreases, the guarantee still holds as the count. </a:t>
            </a:r>
          </a:p>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do I secure my event: Sign contract and event order and 50% deposit based on the minimum guarantee is required in terms of confirming the space at the restaurant. The 50% remaining balance is due 5 days prior to the event. A final count is required three days prior to the event. The final bill will be based on final count or guests attended to the event if its higher than final count.</a:t>
            </a:r>
          </a:p>
          <a:p>
            <a:pPr marL="285750" marR="0" indent="-285750">
              <a:lnSpc>
                <a:spcPct val="107000"/>
              </a:lnSpc>
              <a:spcBef>
                <a:spcPts val="0"/>
              </a:spcBef>
              <a:spcAft>
                <a:spcPts val="800"/>
              </a:spcAft>
              <a:buFont typeface="Wingdings" panose="05000000000000000000" pitchFamily="2" charset="2"/>
              <a:buChar char="Ø"/>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3093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
        <p:nvSpPr>
          <p:cNvPr id="3" name="Title 2">
            <a:extLst>
              <a:ext uri="{FF2B5EF4-FFF2-40B4-BE49-F238E27FC236}">
                <a16:creationId xmlns:a16="http://schemas.microsoft.com/office/drawing/2014/main" id="{AEDD18D1-4224-7281-7E33-3FC91F28016F}"/>
              </a:ext>
            </a:extLst>
          </p:cNvPr>
          <p:cNvSpPr>
            <a:spLocks noGrp="1"/>
          </p:cNvSpPr>
          <p:nvPr>
            <p:ph type="ctrTitle"/>
          </p:nvPr>
        </p:nvSpPr>
        <p:spPr>
          <a:xfrm>
            <a:off x="1197428" y="-257761"/>
            <a:ext cx="9144000" cy="893049"/>
          </a:xfrm>
        </p:spPr>
        <p:txBody>
          <a:bodyPr>
            <a:normAutofit/>
          </a:bodyPr>
          <a:lstStyle/>
          <a:p>
            <a:r>
              <a:rPr lang="en-US" sz="2800" dirty="0"/>
              <a:t>Getting ready for my event </a:t>
            </a:r>
          </a:p>
        </p:txBody>
      </p:sp>
      <p:pic>
        <p:nvPicPr>
          <p:cNvPr id="6" name="Picture 5" descr="A black and white logo&#10;&#10;Description automatically generated">
            <a:extLst>
              <a:ext uri="{FF2B5EF4-FFF2-40B4-BE49-F238E27FC236}">
                <a16:creationId xmlns:a16="http://schemas.microsoft.com/office/drawing/2014/main" id="{71B71D8D-00C6-2D37-D2B7-B09FB7943923}"/>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85800" y="87269"/>
            <a:ext cx="1341347" cy="584775"/>
          </a:xfrm>
          <a:prstGeom prst="rect">
            <a:avLst/>
          </a:prstGeom>
        </p:spPr>
      </p:pic>
      <p:sp>
        <p:nvSpPr>
          <p:cNvPr id="5" name="TextBox 4">
            <a:extLst>
              <a:ext uri="{FF2B5EF4-FFF2-40B4-BE49-F238E27FC236}">
                <a16:creationId xmlns:a16="http://schemas.microsoft.com/office/drawing/2014/main" id="{441BDCDF-570C-E0CB-04B9-F95834D604C2}"/>
              </a:ext>
            </a:extLst>
          </p:cNvPr>
          <p:cNvSpPr txBox="1"/>
          <p:nvPr/>
        </p:nvSpPr>
        <p:spPr>
          <a:xfrm>
            <a:off x="908959" y="1063517"/>
            <a:ext cx="10511709" cy="3054234"/>
          </a:xfrm>
          <a:prstGeom prst="rect">
            <a:avLst/>
          </a:prstGeom>
          <a:noFill/>
        </p:spPr>
        <p:txBody>
          <a:bodyPr wrap="square">
            <a:spAutoFit/>
          </a:bodyPr>
          <a:lstStyle/>
          <a:p>
            <a:pPr marL="285750" marR="0" indent="-285750">
              <a:lnSpc>
                <a:spcPct val="107000"/>
              </a:lnSpc>
              <a:spcBef>
                <a:spcPts val="0"/>
              </a:spcBef>
              <a:spcAft>
                <a:spcPts val="800"/>
              </a:spcAft>
              <a:buFont typeface="Wingdings" panose="05000000000000000000" pitchFamily="2" charset="2"/>
              <a:buChar char="q"/>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the cancellations policies? If the event guest cancels the contract prior to the date of the schedule function and establishment reschedules a different function at the same location within the premises in lieu thereof,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Branja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reserves the right to charge a cancellation fee if notice is not given to the restaurant as established on contract prior to the event. If the reservation is cancelled within the contracted time of the reservation, there will be a charge of 5% of the total contract price.</a:t>
            </a:r>
          </a:p>
          <a:p>
            <a:pPr marL="285750" marR="0" indent="-285750">
              <a:lnSpc>
                <a:spcPct val="107000"/>
              </a:lnSpc>
              <a:spcBef>
                <a:spcPts val="0"/>
              </a:spcBef>
              <a:spcAft>
                <a:spcPts val="800"/>
              </a:spcAft>
              <a:buFont typeface="Wingdings" panose="05000000000000000000" pitchFamily="2" charset="2"/>
              <a:buChar char="q"/>
            </a:pPr>
            <a:r>
              <a:rPr lang="en-US" kern="100" dirty="0">
                <a:latin typeface="Calibri" panose="020F0502020204030204" pitchFamily="34" charset="0"/>
                <a:ea typeface="Calibri" panose="020F0502020204030204" pitchFamily="34" charset="0"/>
                <a:cs typeface="Times New Roman" panose="02020603050405020304" pitchFamily="18" charset="0"/>
              </a:rPr>
              <a:t>Do I need to pay room rental fees? For private events and buy outs room rental fees are required, inquire with your event coordinator as prices changes per space and date of the week.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Wingdings" panose="05000000000000000000" pitchFamily="2" charset="2"/>
              <a:buChar char="Ø"/>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Our Story - Branja Miami Restaurant">
            <a:extLst>
              <a:ext uri="{FF2B5EF4-FFF2-40B4-BE49-F238E27FC236}">
                <a16:creationId xmlns:a16="http://schemas.microsoft.com/office/drawing/2014/main" id="{E48869A6-DB07-55D1-7A39-F37F45D28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435" y="4627145"/>
            <a:ext cx="1180729" cy="12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2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F63F4E1-AEA4-4F86-BBED-27DF9CE85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9D4035-62F4-48F5-A9F6-93DCABB67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835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279917" y="2463282"/>
            <a:ext cx="4469365" cy="3881533"/>
          </a:xfrm>
        </p:spPr>
        <p:txBody>
          <a:bodyPr anchor="t">
            <a:normAutofit/>
          </a:bodyPr>
          <a:lstStyle/>
          <a:p>
            <a:pPr algn="l"/>
            <a:r>
              <a:rPr lang="en-US" sz="1400" b="0" i="0" dirty="0" err="1">
                <a:solidFill>
                  <a:srgbClr val="212529"/>
                </a:solidFill>
                <a:effectLst/>
                <a:latin typeface="+mj-lt"/>
              </a:rPr>
              <a:t>Branja</a:t>
            </a:r>
            <a:r>
              <a:rPr lang="en-US" sz="1400" b="0" i="0" dirty="0">
                <a:solidFill>
                  <a:srgbClr val="212529"/>
                </a:solidFill>
                <a:effectLst/>
                <a:latin typeface="+mj-lt"/>
              </a:rPr>
              <a:t> is really a representation of myself and the essence of me. It’s a reflection of my experiences from my childhood to now and built based on my memory, which is mostly influenced by Israeli cuisine. </a:t>
            </a:r>
            <a:r>
              <a:rPr lang="en-US" sz="1400" b="0" i="0" dirty="0" err="1">
                <a:solidFill>
                  <a:srgbClr val="212529"/>
                </a:solidFill>
                <a:effectLst/>
                <a:latin typeface="+mj-lt"/>
              </a:rPr>
              <a:t>Branja’s</a:t>
            </a:r>
            <a:r>
              <a:rPr lang="en-US" sz="1400" b="0" i="0" dirty="0">
                <a:solidFill>
                  <a:srgbClr val="212529"/>
                </a:solidFill>
                <a:effectLst/>
                <a:latin typeface="+mj-lt"/>
              </a:rPr>
              <a:t> menu pulls inspiration from around the globe while incorporating the signature spices and flavors of generational Israeli recipes. </a:t>
            </a:r>
          </a:p>
          <a:p>
            <a:pPr algn="l"/>
            <a:r>
              <a:rPr lang="en-US" sz="1400" b="0" i="0" dirty="0">
                <a:solidFill>
                  <a:srgbClr val="212529"/>
                </a:solidFill>
                <a:effectLst/>
                <a:latin typeface="+mj-lt"/>
              </a:rPr>
              <a:t>I always say that it’s not fully “finished,” as it will always be evolving – a kitchen in progress. I’m a great mirror for Israeli cuisine as, much like Israeli cuisine is growing and expanding, I see myself as a work in progress as well. </a:t>
            </a:r>
          </a:p>
          <a:p>
            <a:pPr algn="l"/>
            <a:r>
              <a:rPr lang="en-US" sz="1400" b="0" i="0" dirty="0">
                <a:solidFill>
                  <a:srgbClr val="212529"/>
                </a:solidFill>
                <a:effectLst/>
                <a:latin typeface="+mj-lt"/>
              </a:rPr>
              <a:t>For the concept itself, the name </a:t>
            </a:r>
            <a:r>
              <a:rPr lang="en-US" sz="1400" b="0" i="0" dirty="0" err="1">
                <a:solidFill>
                  <a:srgbClr val="212529"/>
                </a:solidFill>
                <a:effectLst/>
                <a:latin typeface="+mj-lt"/>
              </a:rPr>
              <a:t>Branja</a:t>
            </a:r>
            <a:r>
              <a:rPr lang="en-US" sz="1400" b="0" i="0" dirty="0">
                <a:solidFill>
                  <a:srgbClr val="212529"/>
                </a:solidFill>
                <a:effectLst/>
                <a:latin typeface="+mj-lt"/>
              </a:rPr>
              <a:t> is Hebrew slang, originating from the word for tree branch, which translates to ‘a circle of friends.’ </a:t>
            </a:r>
            <a:r>
              <a:rPr lang="en-US" sz="1400" b="0" i="0" dirty="0" err="1">
                <a:solidFill>
                  <a:srgbClr val="212529"/>
                </a:solidFill>
                <a:effectLst/>
                <a:latin typeface="+mj-lt"/>
              </a:rPr>
              <a:t>Branja’s</a:t>
            </a:r>
            <a:r>
              <a:rPr lang="en-US" sz="1400" b="0" i="0" dirty="0">
                <a:solidFill>
                  <a:srgbClr val="212529"/>
                </a:solidFill>
                <a:effectLst/>
                <a:latin typeface="+mj-lt"/>
              </a:rPr>
              <a:t> intimate setting offers an ideal place to share plates and explore new flavors.”</a:t>
            </a:r>
          </a:p>
          <a:p>
            <a:endParaRPr lang="en-US" sz="1200" dirty="0">
              <a:solidFill>
                <a:srgbClr val="595959"/>
              </a:solidFill>
            </a:endParaRPr>
          </a:p>
        </p:txBody>
      </p:sp>
      <p:pic>
        <p:nvPicPr>
          <p:cNvPr id="4" name="Picture 3" descr="A black and white logo&#10;&#10;Description automatically generated">
            <a:extLst>
              <a:ext uri="{FF2B5EF4-FFF2-40B4-BE49-F238E27FC236}">
                <a16:creationId xmlns:a16="http://schemas.microsoft.com/office/drawing/2014/main" id="{9D44AB6B-4404-88B2-46D8-F1FDBFE7B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822" y="2558919"/>
            <a:ext cx="3991555" cy="1740161"/>
          </a:xfrm>
          <a:prstGeom prst="rect">
            <a:avLst/>
          </a:prstGeom>
        </p:spPr>
      </p:pic>
      <p:pic>
        <p:nvPicPr>
          <p:cNvPr id="1026" name="Picture 2" descr="Branja Miami | Restaurant | Miami FL">
            <a:extLst>
              <a:ext uri="{FF2B5EF4-FFF2-40B4-BE49-F238E27FC236}">
                <a16:creationId xmlns:a16="http://schemas.microsoft.com/office/drawing/2014/main" id="{7CA41673-D4C2-3611-E6FF-C5DBD95E8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54" y="411679"/>
            <a:ext cx="37052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ward-Winning Chef Tom Aviv Unveils Branja, An Israeli Culinary Sensation, In Miami">
            <a:extLst>
              <a:ext uri="{FF2B5EF4-FFF2-40B4-BE49-F238E27FC236}">
                <a16:creationId xmlns:a16="http://schemas.microsoft.com/office/drawing/2014/main" id="{327BBE52-694B-CE3C-20C0-6C2321BBF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083" y="-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6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8510A3BE-D38E-B4B3-2683-AF0B51C8AE8C}"/>
              </a:ext>
            </a:extLst>
          </p:cNvPr>
          <p:cNvSpPr>
            <a:spLocks noGrp="1"/>
          </p:cNvSpPr>
          <p:nvPr>
            <p:ph type="ctrTitle"/>
          </p:nvPr>
        </p:nvSpPr>
        <p:spPr>
          <a:xfrm>
            <a:off x="797978" y="1597119"/>
            <a:ext cx="4066172" cy="824973"/>
          </a:xfrm>
        </p:spPr>
        <p:txBody>
          <a:bodyPr anchor="b">
            <a:normAutofit/>
          </a:bodyPr>
          <a:lstStyle/>
          <a:p>
            <a:r>
              <a:rPr lang="en-US" sz="2400" dirty="0">
                <a:solidFill>
                  <a:srgbClr val="595959"/>
                </a:solidFill>
              </a:rPr>
              <a:t>A CULINARY OASIS  </a:t>
            </a:r>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797978" y="2933690"/>
            <a:ext cx="4066172" cy="2086180"/>
          </a:xfrm>
        </p:spPr>
        <p:txBody>
          <a:bodyPr anchor="t">
            <a:normAutofit/>
          </a:bodyPr>
          <a:lstStyle/>
          <a:p>
            <a:r>
              <a:rPr lang="en-US" sz="1400" b="0" i="0" dirty="0">
                <a:solidFill>
                  <a:srgbClr val="212529"/>
                </a:solidFill>
                <a:effectLst/>
                <a:latin typeface="arimo-regular"/>
              </a:rPr>
              <a:t>Our menu is aim to change people’s minds about Israeli cuisine, relying on fresh Israeli ingredients, Mediterranean techniques revealing an explosion of flavors in every dish.  </a:t>
            </a:r>
          </a:p>
          <a:p>
            <a:r>
              <a:rPr lang="en-US" sz="1400" i="0" dirty="0" err="1">
                <a:solidFill>
                  <a:schemeClr val="bg2">
                    <a:lumMod val="50000"/>
                  </a:schemeClr>
                </a:solidFill>
                <a:effectLst/>
                <a:latin typeface="Source Serif Pro" panose="020F0502020204030204" pitchFamily="18" charset="0"/>
              </a:rPr>
              <a:t>Branja</a:t>
            </a:r>
            <a:r>
              <a:rPr lang="en-US" sz="1400" i="0" dirty="0">
                <a:solidFill>
                  <a:schemeClr val="bg2">
                    <a:lumMod val="50000"/>
                  </a:schemeClr>
                </a:solidFill>
                <a:effectLst/>
                <a:latin typeface="Source Serif Pro" panose="020F0502020204030204" pitchFamily="18" charset="0"/>
              </a:rPr>
              <a:t> plays host to a home that knows when breaking bread together we do more than simply enjoy food—we also digest conversation and tradition while we savor the aesthetics of our surroundings </a:t>
            </a:r>
            <a:r>
              <a:rPr lang="en-US" sz="1400" i="0" dirty="0">
                <a:solidFill>
                  <a:schemeClr val="bg2">
                    <a:lumMod val="50000"/>
                  </a:schemeClr>
                </a:solidFill>
                <a:effectLst/>
                <a:latin typeface="arimo-regular"/>
              </a:rPr>
              <a:t>subconsciously</a:t>
            </a:r>
            <a:r>
              <a:rPr lang="en-US" sz="1400" i="0" dirty="0">
                <a:solidFill>
                  <a:schemeClr val="bg2">
                    <a:lumMod val="50000"/>
                  </a:schemeClr>
                </a:solidFill>
                <a:effectLst/>
                <a:latin typeface="Source Serif Pro" panose="020F0502020204030204" pitchFamily="18" charset="0"/>
              </a:rPr>
              <a:t>.</a:t>
            </a:r>
            <a:endParaRPr lang="en-US" sz="1400" dirty="0">
              <a:solidFill>
                <a:schemeClr val="bg2">
                  <a:lumMod val="50000"/>
                </a:schemeClr>
              </a:solidFill>
            </a:endParaRPr>
          </a:p>
        </p:txBody>
      </p:sp>
      <p:pic>
        <p:nvPicPr>
          <p:cNvPr id="5" name="Picture 8" descr="Award-Winning Chef Tom Aviv Unveils Branja, An Israeli Culinary Sensation, In Miami">
            <a:extLst>
              <a:ext uri="{FF2B5EF4-FFF2-40B4-BE49-F238E27FC236}">
                <a16:creationId xmlns:a16="http://schemas.microsoft.com/office/drawing/2014/main" id="{0D3AF2A6-7976-D9A4-B9E2-54089A4D8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327" y="723122"/>
            <a:ext cx="7215673" cy="5411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Description automatically generated">
            <a:extLst>
              <a:ext uri="{FF2B5EF4-FFF2-40B4-BE49-F238E27FC236}">
                <a16:creationId xmlns:a16="http://schemas.microsoft.com/office/drawing/2014/main" id="{D6C36405-8A02-372F-9557-7C68A0680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79" y="820274"/>
            <a:ext cx="1892311" cy="824973"/>
          </a:xfrm>
          <a:prstGeom prst="rect">
            <a:avLst/>
          </a:prstGeom>
        </p:spPr>
      </p:pic>
    </p:spTree>
    <p:extLst>
      <p:ext uri="{BB962C8B-B14F-4D97-AF65-F5344CB8AC3E}">
        <p14:creationId xmlns:p14="http://schemas.microsoft.com/office/powerpoint/2010/main" val="81383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1453947" y="5055771"/>
            <a:ext cx="4561369" cy="972886"/>
          </a:xfrm>
        </p:spPr>
        <p:txBody>
          <a:bodyPr anchor="t">
            <a:normAutofit/>
          </a:bodyPr>
          <a:lstStyle/>
          <a:p>
            <a:r>
              <a:rPr lang="en-US" sz="1400" dirty="0">
                <a:solidFill>
                  <a:srgbClr val="595959"/>
                </a:solidFill>
              </a:rPr>
              <a:t>5010 NE 2</a:t>
            </a:r>
            <a:r>
              <a:rPr lang="en-US" sz="1400" baseline="30000" dirty="0">
                <a:solidFill>
                  <a:srgbClr val="595959"/>
                </a:solidFill>
              </a:rPr>
              <a:t>ND</a:t>
            </a:r>
            <a:r>
              <a:rPr lang="en-US" sz="1400" dirty="0">
                <a:solidFill>
                  <a:srgbClr val="595959"/>
                </a:solidFill>
              </a:rPr>
              <a:t> Ave Unit 201</a:t>
            </a:r>
          </a:p>
          <a:p>
            <a:r>
              <a:rPr lang="en-US" sz="1400" dirty="0">
                <a:solidFill>
                  <a:srgbClr val="595959"/>
                </a:solidFill>
              </a:rPr>
              <a:t>Miami, FL 33137</a:t>
            </a:r>
          </a:p>
          <a:p>
            <a:r>
              <a:rPr lang="en-US" sz="1400" dirty="0">
                <a:solidFill>
                  <a:srgbClr val="595959"/>
                </a:solidFill>
              </a:rPr>
              <a:t>786 | 391 | 5480</a:t>
            </a:r>
          </a:p>
        </p:txBody>
      </p:sp>
      <p:pic>
        <p:nvPicPr>
          <p:cNvPr id="3074" name="Picture 2" descr="industrial dining area.">
            <a:extLst>
              <a:ext uri="{FF2B5EF4-FFF2-40B4-BE49-F238E27FC236}">
                <a16:creationId xmlns:a16="http://schemas.microsoft.com/office/drawing/2014/main" id="{A31C22C5-A2C1-D700-1B00-4870F3C17C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25" b="-9069"/>
          <a:stretch/>
        </p:blipFill>
        <p:spPr bwMode="auto">
          <a:xfrm>
            <a:off x="0" y="-1"/>
            <a:ext cx="12192000" cy="75951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0D5663-AA12-8D0A-9E72-E11A770A019F}"/>
              </a:ext>
            </a:extLst>
          </p:cNvPr>
          <p:cNvSpPr txBox="1"/>
          <p:nvPr/>
        </p:nvSpPr>
        <p:spPr>
          <a:xfrm>
            <a:off x="377890" y="5894427"/>
            <a:ext cx="4807598" cy="646331"/>
          </a:xfrm>
          <a:prstGeom prst="rect">
            <a:avLst/>
          </a:prstGeom>
          <a:noFill/>
        </p:spPr>
        <p:txBody>
          <a:bodyPr wrap="square">
            <a:spAutoFit/>
          </a:bodyPr>
          <a:lstStyle/>
          <a:p>
            <a:r>
              <a:rPr lang="en-US" sz="3600" dirty="0">
                <a:solidFill>
                  <a:schemeClr val="bg1"/>
                </a:solidFill>
                <a:latin typeface="arimo-regular"/>
              </a:rPr>
              <a:t>DESTINATION BRANJA </a:t>
            </a:r>
            <a:endParaRPr lang="en-US" sz="3600" dirty="0">
              <a:solidFill>
                <a:schemeClr val="bg1"/>
              </a:solidFill>
            </a:endParaRPr>
          </a:p>
        </p:txBody>
      </p:sp>
      <p:pic>
        <p:nvPicPr>
          <p:cNvPr id="10" name="Picture 9" descr="A black and white logo&#10;&#10;Description automatically generated">
            <a:extLst>
              <a:ext uri="{FF2B5EF4-FFF2-40B4-BE49-F238E27FC236}">
                <a16:creationId xmlns:a16="http://schemas.microsoft.com/office/drawing/2014/main" id="{4ACF3970-B4ED-7C36-4270-E7AE424E7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175" y="5565021"/>
            <a:ext cx="2413153" cy="1052040"/>
          </a:xfrm>
          <a:prstGeom prst="rect">
            <a:avLst/>
          </a:prstGeom>
        </p:spPr>
      </p:pic>
    </p:spTree>
    <p:extLst>
      <p:ext uri="{BB962C8B-B14F-4D97-AF65-F5344CB8AC3E}">
        <p14:creationId xmlns:p14="http://schemas.microsoft.com/office/powerpoint/2010/main" val="1516010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1453947" y="5055771"/>
            <a:ext cx="4561369" cy="972886"/>
          </a:xfrm>
        </p:spPr>
        <p:txBody>
          <a:bodyPr anchor="t">
            <a:normAutofit/>
          </a:bodyPr>
          <a:lstStyle/>
          <a:p>
            <a:r>
              <a:rPr lang="en-US" sz="1400" dirty="0">
                <a:solidFill>
                  <a:srgbClr val="595959"/>
                </a:solidFill>
              </a:rPr>
              <a:t>5010 NE 2</a:t>
            </a:r>
            <a:r>
              <a:rPr lang="en-US" sz="1400" baseline="30000" dirty="0">
                <a:solidFill>
                  <a:srgbClr val="595959"/>
                </a:solidFill>
              </a:rPr>
              <a:t>ND</a:t>
            </a:r>
            <a:r>
              <a:rPr lang="en-US" sz="1400" dirty="0">
                <a:solidFill>
                  <a:srgbClr val="595959"/>
                </a:solidFill>
              </a:rPr>
              <a:t> Ave Unit 201</a:t>
            </a:r>
          </a:p>
          <a:p>
            <a:r>
              <a:rPr lang="en-US" sz="1400" dirty="0">
                <a:solidFill>
                  <a:srgbClr val="595959"/>
                </a:solidFill>
              </a:rPr>
              <a:t>Miami, FL 33137</a:t>
            </a:r>
          </a:p>
          <a:p>
            <a:r>
              <a:rPr lang="en-US" sz="1400" dirty="0">
                <a:solidFill>
                  <a:srgbClr val="595959"/>
                </a:solidFill>
              </a:rPr>
              <a:t>786 | 391 | 5480</a:t>
            </a:r>
          </a:p>
        </p:txBody>
      </p:sp>
      <p:pic>
        <p:nvPicPr>
          <p:cNvPr id="4098" name="Picture 2" descr="dining area">
            <a:extLst>
              <a:ext uri="{FF2B5EF4-FFF2-40B4-BE49-F238E27FC236}">
                <a16:creationId xmlns:a16="http://schemas.microsoft.com/office/drawing/2014/main" id="{C4ED5977-208E-7AE3-36D6-5B300F1B7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and white logo&#10;&#10;Description automatically generated">
            <a:extLst>
              <a:ext uri="{FF2B5EF4-FFF2-40B4-BE49-F238E27FC236}">
                <a16:creationId xmlns:a16="http://schemas.microsoft.com/office/drawing/2014/main" id="{89593932-E44F-C6C2-C8B9-EE8C0F5BC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175" y="5565021"/>
            <a:ext cx="2413153" cy="1052040"/>
          </a:xfrm>
          <a:prstGeom prst="rect">
            <a:avLst/>
          </a:prstGeom>
        </p:spPr>
      </p:pic>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spTree>
    <p:extLst>
      <p:ext uri="{BB962C8B-B14F-4D97-AF65-F5344CB8AC3E}">
        <p14:creationId xmlns:p14="http://schemas.microsoft.com/office/powerpoint/2010/main" val="216042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lapa at Upper Buena Vista | Weddings and Events | Bill Hansen Miami ...">
            <a:extLst>
              <a:ext uri="{FF2B5EF4-FFF2-40B4-BE49-F238E27FC236}">
                <a16:creationId xmlns:a16="http://schemas.microsoft.com/office/drawing/2014/main" id="{2ED5D1F2-4142-E601-EC55-F326754DC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1026367"/>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ovided by Tripadvisor">
            <a:extLst>
              <a:ext uri="{FF2B5EF4-FFF2-40B4-BE49-F238E27FC236}">
                <a16:creationId xmlns:a16="http://schemas.microsoft.com/office/drawing/2014/main" id="{5101A080-DA29-0524-B117-C5A72F3F8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647" y="94571"/>
            <a:ext cx="2496231" cy="1248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77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lapa at Upper Buena Vista | Weddings and Events | Bill Hansen Miami ...">
            <a:extLst>
              <a:ext uri="{FF2B5EF4-FFF2-40B4-BE49-F238E27FC236}">
                <a16:creationId xmlns:a16="http://schemas.microsoft.com/office/drawing/2014/main" id="{B21DA0F2-A4F6-BBEB-8289-4ACBD076F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596"/>
            <a:ext cx="6370944" cy="4247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of Palapa at Upper Buena Vista">
            <a:extLst>
              <a:ext uri="{FF2B5EF4-FFF2-40B4-BE49-F238E27FC236}">
                <a16:creationId xmlns:a16="http://schemas.microsoft.com/office/drawing/2014/main" id="{1C7EF458-45B9-6D81-A278-EC66699E0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944" y="-440648"/>
            <a:ext cx="5821056" cy="38696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of Palapa at Upper Buena Vista">
            <a:extLst>
              <a:ext uri="{FF2B5EF4-FFF2-40B4-BE49-F238E27FC236}">
                <a16:creationId xmlns:a16="http://schemas.microsoft.com/office/drawing/2014/main" id="{1696F615-8405-BEA6-E8D0-45B487C12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02" b="16303"/>
          <a:stretch/>
        </p:blipFill>
        <p:spPr bwMode="auto">
          <a:xfrm>
            <a:off x="0" y="3429000"/>
            <a:ext cx="6354557" cy="37185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of Palapa at Upper Buena Vista">
            <a:extLst>
              <a:ext uri="{FF2B5EF4-FFF2-40B4-BE49-F238E27FC236}">
                <a16:creationId xmlns:a16="http://schemas.microsoft.com/office/drawing/2014/main" id="{DB81391D-915E-2B93-D920-EB76EF334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557" y="3392806"/>
            <a:ext cx="5821056" cy="38696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of Palapa at Upper Buena Vista">
            <a:extLst>
              <a:ext uri="{FF2B5EF4-FFF2-40B4-BE49-F238E27FC236}">
                <a16:creationId xmlns:a16="http://schemas.microsoft.com/office/drawing/2014/main" id="{5AF4D054-28E4-DADD-EE66-B56345191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4668" y="2127436"/>
            <a:ext cx="2992777" cy="191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70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Subtitle 2">
            <a:extLst>
              <a:ext uri="{FF2B5EF4-FFF2-40B4-BE49-F238E27FC236}">
                <a16:creationId xmlns:a16="http://schemas.microsoft.com/office/drawing/2014/main" id="{2CD0F160-668D-4DFB-0653-8E9661EAB600}"/>
              </a:ext>
            </a:extLst>
          </p:cNvPr>
          <p:cNvSpPr>
            <a:spLocks noGrp="1"/>
          </p:cNvSpPr>
          <p:nvPr>
            <p:ph type="subTitle" idx="1"/>
          </p:nvPr>
        </p:nvSpPr>
        <p:spPr>
          <a:xfrm>
            <a:off x="886407" y="1718930"/>
            <a:ext cx="6960103" cy="4393325"/>
          </a:xfrm>
        </p:spPr>
        <p:txBody>
          <a:bodyPr anchor="t">
            <a:normAutofit/>
          </a:bodyPr>
          <a:lstStyle/>
          <a:p>
            <a:pPr algn="l"/>
            <a:r>
              <a:rPr lang="en-US" sz="1400" dirty="0">
                <a:solidFill>
                  <a:srgbClr val="595959"/>
                </a:solidFill>
              </a:rPr>
              <a:t>PERSONALIZED EVENTS </a:t>
            </a:r>
          </a:p>
          <a:p>
            <a:pPr algn="l"/>
            <a:r>
              <a:rPr lang="en-US" sz="1400" dirty="0" err="1">
                <a:solidFill>
                  <a:srgbClr val="595959"/>
                </a:solidFill>
              </a:rPr>
              <a:t>Branja</a:t>
            </a:r>
            <a:r>
              <a:rPr lang="en-US" sz="1400" dirty="0">
                <a:solidFill>
                  <a:srgbClr val="595959"/>
                </a:solidFill>
              </a:rPr>
              <a:t> is available for private and Semi-private events.  The property features a large outdoor patio and bar, a Secluded private Loft on the 2</a:t>
            </a:r>
            <a:r>
              <a:rPr lang="en-US" sz="1400" baseline="30000" dirty="0">
                <a:solidFill>
                  <a:srgbClr val="595959"/>
                </a:solidFill>
              </a:rPr>
              <a:t>nd</a:t>
            </a:r>
            <a:r>
              <a:rPr lang="en-US" sz="1400" dirty="0">
                <a:solidFill>
                  <a:srgbClr val="595959"/>
                </a:solidFill>
              </a:rPr>
              <a:t> floor and an Omakase Chefs Table. </a:t>
            </a:r>
          </a:p>
          <a:p>
            <a:pPr algn="l"/>
            <a:r>
              <a:rPr lang="en-US" sz="1400" dirty="0">
                <a:solidFill>
                  <a:srgbClr val="595959"/>
                </a:solidFill>
              </a:rPr>
              <a:t>From 9 to 200 guests, </a:t>
            </a:r>
            <a:r>
              <a:rPr lang="en-US" sz="1400" dirty="0" err="1">
                <a:solidFill>
                  <a:srgbClr val="595959"/>
                </a:solidFill>
              </a:rPr>
              <a:t>Branja</a:t>
            </a:r>
            <a:r>
              <a:rPr lang="en-US" sz="1400" dirty="0">
                <a:solidFill>
                  <a:srgbClr val="595959"/>
                </a:solidFill>
              </a:rPr>
              <a:t> is the perfect space for corporate and social destinations.  </a:t>
            </a:r>
          </a:p>
          <a:p>
            <a:pPr algn="l"/>
            <a:r>
              <a:rPr lang="en-US" sz="1400" dirty="0">
                <a:solidFill>
                  <a:srgbClr val="595959"/>
                </a:solidFill>
              </a:rPr>
              <a:t>Birthdays, Bar/bat </a:t>
            </a:r>
            <a:r>
              <a:rPr lang="en-US" sz="1400" dirty="0" err="1">
                <a:solidFill>
                  <a:srgbClr val="595959"/>
                </a:solidFill>
              </a:rPr>
              <a:t>mitzvah’S</a:t>
            </a:r>
            <a:r>
              <a:rPr lang="en-US" sz="1400" dirty="0">
                <a:solidFill>
                  <a:srgbClr val="595959"/>
                </a:solidFill>
              </a:rPr>
              <a:t>, Bris (Brit </a:t>
            </a:r>
            <a:r>
              <a:rPr lang="en-US" sz="1400" dirty="0" err="1">
                <a:solidFill>
                  <a:srgbClr val="595959"/>
                </a:solidFill>
              </a:rPr>
              <a:t>Milah</a:t>
            </a:r>
            <a:r>
              <a:rPr lang="en-US" sz="1400" dirty="0">
                <a:solidFill>
                  <a:srgbClr val="595959"/>
                </a:solidFill>
              </a:rPr>
              <a:t>), Bridal and baby showers, Engagements, Happy hour, Teams building, Holiday events, Rehearsal Dinner, Wedding, Presentations and more. </a:t>
            </a:r>
          </a:p>
          <a:p>
            <a:pPr algn="l"/>
            <a:endParaRPr lang="en-US" sz="1400" dirty="0">
              <a:solidFill>
                <a:srgbClr val="595959"/>
              </a:solidFill>
            </a:endParaRPr>
          </a:p>
          <a:p>
            <a:pPr algn="l"/>
            <a:r>
              <a:rPr lang="en-US" sz="1400" b="1" dirty="0">
                <a:solidFill>
                  <a:srgbClr val="595959"/>
                </a:solidFill>
              </a:rPr>
              <a:t>BRANJA CHEFS TABLE 		BRANJA CATHEDRAL TERRACE 	GARDEN PATIO </a:t>
            </a:r>
          </a:p>
          <a:p>
            <a:pPr algn="l"/>
            <a:r>
              <a:rPr lang="en-US" sz="1400" dirty="0">
                <a:solidFill>
                  <a:srgbClr val="595959"/>
                </a:solidFill>
              </a:rPr>
              <a:t>Seats up to 14 guests		Seats up to 180		Seats up to 30</a:t>
            </a:r>
          </a:p>
          <a:p>
            <a:pPr algn="l"/>
            <a:r>
              <a:rPr lang="en-US" sz="1400" dirty="0">
                <a:solidFill>
                  <a:srgbClr val="595959"/>
                </a:solidFill>
              </a:rPr>
              <a:t>Cocktail Reception up to 25	Cocktail Reception up to 200	Cocktail up to 50</a:t>
            </a:r>
          </a:p>
          <a:p>
            <a:pPr algn="l"/>
            <a:endParaRPr lang="en-US" sz="1400" dirty="0">
              <a:solidFill>
                <a:srgbClr val="595959"/>
              </a:solidFill>
            </a:endParaRPr>
          </a:p>
          <a:p>
            <a:pPr algn="l"/>
            <a:r>
              <a:rPr lang="en-US" sz="1400" b="1" dirty="0">
                <a:solidFill>
                  <a:srgbClr val="595959"/>
                </a:solidFill>
              </a:rPr>
              <a:t>UPPER LOFT			PALAPA</a:t>
            </a:r>
          </a:p>
          <a:p>
            <a:pPr algn="l"/>
            <a:r>
              <a:rPr lang="en-US" sz="1400" dirty="0">
                <a:solidFill>
                  <a:srgbClr val="595959"/>
                </a:solidFill>
              </a:rPr>
              <a:t>Seats up to 40 guests 		Seats up to 150 guests</a:t>
            </a:r>
          </a:p>
          <a:p>
            <a:pPr algn="l"/>
            <a:r>
              <a:rPr lang="en-US" sz="1400" dirty="0">
                <a:solidFill>
                  <a:srgbClr val="595959"/>
                </a:solidFill>
              </a:rPr>
              <a:t>Cocktail Reception up to 45 	Cocktail reception up to 200 guests </a:t>
            </a:r>
          </a:p>
        </p:txBody>
      </p:sp>
      <p:pic>
        <p:nvPicPr>
          <p:cNvPr id="2" name="Picture 1" descr="A black and white logo&#10;&#10;Description automatically generated">
            <a:extLst>
              <a:ext uri="{FF2B5EF4-FFF2-40B4-BE49-F238E27FC236}">
                <a16:creationId xmlns:a16="http://schemas.microsoft.com/office/drawing/2014/main" id="{89593932-E44F-C6C2-C8B9-EE8C0F5BC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72" y="832994"/>
            <a:ext cx="1694517" cy="738743"/>
          </a:xfrm>
          <a:prstGeom prst="rect">
            <a:avLst/>
          </a:prstGeom>
        </p:spPr>
      </p:pic>
      <p:sp>
        <p:nvSpPr>
          <p:cNvPr id="4" name="TextBox 3">
            <a:extLst>
              <a:ext uri="{FF2B5EF4-FFF2-40B4-BE49-F238E27FC236}">
                <a16:creationId xmlns:a16="http://schemas.microsoft.com/office/drawing/2014/main" id="{D618521D-5ED7-F2A5-5115-B47F1441500F}"/>
              </a:ext>
            </a:extLst>
          </p:cNvPr>
          <p:cNvSpPr txBox="1"/>
          <p:nvPr/>
        </p:nvSpPr>
        <p:spPr>
          <a:xfrm>
            <a:off x="377890" y="6145768"/>
            <a:ext cx="4807598" cy="584775"/>
          </a:xfrm>
          <a:prstGeom prst="rect">
            <a:avLst/>
          </a:prstGeom>
          <a:noFill/>
        </p:spPr>
        <p:txBody>
          <a:bodyPr wrap="square">
            <a:spAutoFit/>
          </a:bodyPr>
          <a:lstStyle/>
          <a:p>
            <a:r>
              <a:rPr lang="en-US" sz="3200" dirty="0">
                <a:solidFill>
                  <a:schemeClr val="bg1"/>
                </a:solidFill>
                <a:latin typeface="arimo-regular"/>
              </a:rPr>
              <a:t>ALLURING</a:t>
            </a:r>
            <a:endParaRPr lang="en-US" sz="3200" dirty="0">
              <a:solidFill>
                <a:schemeClr val="bg1"/>
              </a:solidFill>
            </a:endParaRPr>
          </a:p>
        </p:txBody>
      </p:sp>
      <p:pic>
        <p:nvPicPr>
          <p:cNvPr id="5122" name="Picture 2" descr="Branja Miami (@branjamiami) • Instagram photos and videos">
            <a:extLst>
              <a:ext uri="{FF2B5EF4-FFF2-40B4-BE49-F238E27FC236}">
                <a16:creationId xmlns:a16="http://schemas.microsoft.com/office/drawing/2014/main" id="{BBD614F4-1EB0-A46B-405F-4B0D55A2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511" y="715772"/>
            <a:ext cx="4345489" cy="542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41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2038</TotalTime>
  <Words>2370</Words>
  <Application>Microsoft Office PowerPoint</Application>
  <PresentationFormat>Widescreen</PresentationFormat>
  <Paragraphs>169</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arimo-regular</vt:lpstr>
      <vt:lpstr>Barlow</vt:lpstr>
      <vt:lpstr>Calibri</vt:lpstr>
      <vt:lpstr>Calibri Light</vt:lpstr>
      <vt:lpstr>garamond-premier-pro</vt:lpstr>
      <vt:lpstr>Poppins</vt:lpstr>
      <vt:lpstr>Source Serif Pro</vt:lpstr>
      <vt:lpstr>Wingdings</vt:lpstr>
      <vt:lpstr>Office Theme</vt:lpstr>
      <vt:lpstr>PRIVATE EVENTS </vt:lpstr>
      <vt:lpstr>PowerPoint Presentation</vt:lpstr>
      <vt:lpstr>PowerPoint Presentation</vt:lpstr>
      <vt:lpstr>A CULINARY OASIS  </vt:lpstr>
      <vt:lpstr>PowerPoint Presentation</vt:lpstr>
      <vt:lpstr>PowerPoint Presentation</vt:lpstr>
      <vt:lpstr>PowerPoint Presentation</vt:lpstr>
      <vt:lpstr>PowerPoint Presentation</vt:lpstr>
      <vt:lpstr>PowerPoint Presentation</vt:lpstr>
      <vt:lpstr>PowerPoint Presentation</vt:lpstr>
      <vt:lpstr>CATHEDRAL TERRACE FLOOR PLAN</vt:lpstr>
      <vt:lpstr>TOM’S CHEFS TABLE </vt:lpstr>
      <vt:lpstr>UPPER LOFT </vt:lpstr>
      <vt:lpstr>DINNER MENUS </vt:lpstr>
      <vt:lpstr>PowerPoint Presentation</vt:lpstr>
      <vt:lpstr>Option # 1 Cost $80 per person, plus tax, gratuity and admin fee  </vt:lpstr>
      <vt:lpstr>Option # 2 Cost $ 103 per person, plus tax, gratuity and admin fee  </vt:lpstr>
      <vt:lpstr>Option # 3 Cost $ 118 per person, plus tax, gratuity and admin fee  </vt:lpstr>
      <vt:lpstr>PowerPoint Presentation</vt:lpstr>
      <vt:lpstr>Getting ready for my event </vt:lpstr>
      <vt:lpstr>Getting ready for my event </vt:lpstr>
      <vt:lpstr>Getting ready for my event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PRIVATE EVENTS</dc:title>
  <dc:creator>Gimena Pereyra Terra</dc:creator>
  <cp:lastModifiedBy>Gimena Pereyra Terra</cp:lastModifiedBy>
  <cp:revision>4</cp:revision>
  <dcterms:created xsi:type="dcterms:W3CDTF">2023-10-03T02:46:12Z</dcterms:created>
  <dcterms:modified xsi:type="dcterms:W3CDTF">2023-10-04T22:01:56Z</dcterms:modified>
</cp:coreProperties>
</file>